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4" r:id="rId5"/>
  </p:sldMasterIdLst>
  <p:notesMasterIdLst>
    <p:notesMasterId r:id="rId26"/>
  </p:notesMasterIdLst>
  <p:sldIdLst>
    <p:sldId id="256" r:id="rId6"/>
    <p:sldId id="257" r:id="rId7"/>
    <p:sldId id="303" r:id="rId8"/>
    <p:sldId id="288" r:id="rId9"/>
    <p:sldId id="259" r:id="rId10"/>
    <p:sldId id="260" r:id="rId11"/>
    <p:sldId id="280" r:id="rId12"/>
    <p:sldId id="268" r:id="rId13"/>
    <p:sldId id="301" r:id="rId14"/>
    <p:sldId id="272" r:id="rId15"/>
    <p:sldId id="315" r:id="rId16"/>
    <p:sldId id="276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8F81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1452B-3040-4F93-AD63-1ADCC610F9DA}" v="1" dt="2024-11-10T03:53:37.87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5831" autoAdjust="0"/>
  </p:normalViewPr>
  <p:slideViewPr>
    <p:cSldViewPr snapToGrid="0">
      <p:cViewPr varScale="1">
        <p:scale>
          <a:sx n="48" d="100"/>
          <a:sy n="48" d="100"/>
        </p:scale>
        <p:origin x="2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1A4F4-37CD-4BAD-A20F-CC6BE4269B7F}" type="doc">
      <dgm:prSet loTypeId="urn:microsoft.com/office/officeart/2005/8/layout/v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92B82D-6674-44B4-8541-DB88859EDC4B}">
      <dgm:prSet custT="1"/>
      <dgm:spPr>
        <a:xfrm>
          <a:off x="0" y="0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 rtl="0"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Project Introduction</a:t>
          </a:r>
        </a:p>
      </dgm:t>
    </dgm:pt>
    <dgm:pt modelId="{288EBEBD-85D2-4820-8829-C3739FBB1852}" type="parTrans" cxnId="{6200896A-C1E6-4794-AFD2-61A144945602}">
      <dgm:prSet/>
      <dgm:spPr/>
      <dgm:t>
        <a:bodyPr/>
        <a:lstStyle/>
        <a:p>
          <a:endParaRPr lang="en-US"/>
        </a:p>
      </dgm:t>
    </dgm:pt>
    <dgm:pt modelId="{1ADCC273-A8EE-489B-A968-44F83C0F27F6}" type="sibTrans" cxnId="{6200896A-C1E6-4794-AFD2-61A1449456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D500B8-7F05-4819-820D-4FFFAC3CCAF6}">
      <dgm:prSet phldr="0" custT="1"/>
      <dgm:spPr>
        <a:xfrm>
          <a:off x="0" y="1150709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Cluster Specification</a:t>
          </a:r>
        </a:p>
      </dgm:t>
    </dgm:pt>
    <dgm:pt modelId="{00D17D0F-6A1E-4071-883D-861D0001E595}" type="parTrans" cxnId="{8B98E6E5-9B81-4A57-A938-71AC1D51C18B}">
      <dgm:prSet/>
      <dgm:spPr/>
      <dgm:t>
        <a:bodyPr/>
        <a:lstStyle/>
        <a:p>
          <a:endParaRPr lang="en-US"/>
        </a:p>
      </dgm:t>
    </dgm:pt>
    <dgm:pt modelId="{465B0449-496E-4890-A859-F2A9324E9A0B}" type="sibTrans" cxnId="{8B98E6E5-9B81-4A57-A938-71AC1D51C1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1A40E1-1733-4E71-B1AB-280425632E1A}">
      <dgm:prSet phldr="0" custT="1"/>
      <dgm:spPr>
        <a:xfrm>
          <a:off x="0" y="1726064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Workflow &amp; Implementation</a:t>
          </a:r>
        </a:p>
      </dgm:t>
    </dgm:pt>
    <dgm:pt modelId="{B921FD98-65E2-4D24-8A7A-F74EA4E47764}" type="parTrans" cxnId="{22CDAE4C-4CDA-43BA-A722-D0916F18DC39}">
      <dgm:prSet/>
      <dgm:spPr/>
      <dgm:t>
        <a:bodyPr/>
        <a:lstStyle/>
        <a:p>
          <a:endParaRPr lang="en-US"/>
        </a:p>
      </dgm:t>
    </dgm:pt>
    <dgm:pt modelId="{EBCBAE36-9E13-4AB4-857C-BD5F9C7F3C11}" type="sibTrans" cxnId="{22CDAE4C-4CDA-43BA-A722-D0916F18DC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B9F00-2C4D-423B-BCCA-47F9A9BC5AD9}">
      <dgm:prSet custT="1"/>
      <dgm:spPr>
        <a:xfrm>
          <a:off x="0" y="3452128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Conclusion</a:t>
          </a:r>
        </a:p>
      </dgm:t>
    </dgm:pt>
    <dgm:pt modelId="{91A5D364-2F11-4539-9300-C21434CEDEDF}" type="parTrans" cxnId="{175A0C9E-0918-4A07-8214-A6E40DAB5054}">
      <dgm:prSet/>
      <dgm:spPr/>
      <dgm:t>
        <a:bodyPr/>
        <a:lstStyle/>
        <a:p>
          <a:endParaRPr lang="en-US"/>
        </a:p>
      </dgm:t>
    </dgm:pt>
    <dgm:pt modelId="{04B09FF5-DF40-4CD7-A8DB-A82163507D8D}" type="sibTrans" cxnId="{175A0C9E-0918-4A07-8214-A6E40DAB5054}">
      <dgm:prSet/>
      <dgm:spPr/>
      <dgm:t>
        <a:bodyPr/>
        <a:lstStyle/>
        <a:p>
          <a:endParaRPr lang="en-US"/>
        </a:p>
      </dgm:t>
    </dgm:pt>
    <dgm:pt modelId="{8AC8319F-0411-4FFE-9EDD-442DDA192820}">
      <dgm:prSet phldr="0" custT="1"/>
      <dgm:spPr>
        <a:xfrm>
          <a:off x="0" y="575354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Sources</a:t>
          </a:r>
        </a:p>
      </dgm:t>
    </dgm:pt>
    <dgm:pt modelId="{FC27BEEB-759A-41E8-A319-897AC5B2BAFB}" type="parTrans" cxnId="{33C32580-5CBC-4C9B-8614-42B4E1332FAD}">
      <dgm:prSet/>
      <dgm:spPr/>
      <dgm:t>
        <a:bodyPr/>
        <a:lstStyle/>
        <a:p>
          <a:endParaRPr lang="en-US"/>
        </a:p>
      </dgm:t>
    </dgm:pt>
    <dgm:pt modelId="{EE3C6762-C1CB-4FA3-91C3-0F6191FADF95}" type="sibTrans" cxnId="{33C32580-5CBC-4C9B-8614-42B4E1332FAD}">
      <dgm:prSet/>
      <dgm:spPr/>
      <dgm:t>
        <a:bodyPr/>
        <a:lstStyle/>
        <a:p>
          <a:endParaRPr lang="en-US"/>
        </a:p>
      </dgm:t>
    </dgm:pt>
    <dgm:pt modelId="{3B8AF732-214C-4BBB-923B-445881CC6E23}">
      <dgm:prSet phldr="0" custT="1"/>
      <dgm:spPr>
        <a:xfrm>
          <a:off x="0" y="4027483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 &amp; A</a:t>
          </a:r>
        </a:p>
      </dgm:t>
    </dgm:pt>
    <dgm:pt modelId="{813C8243-6002-41FA-A053-9DCC0A58CF6F}" type="parTrans" cxnId="{741341BE-9536-4C63-8F98-FA255DC73B5F}">
      <dgm:prSet/>
      <dgm:spPr/>
      <dgm:t>
        <a:bodyPr/>
        <a:lstStyle/>
        <a:p>
          <a:endParaRPr lang="en-US"/>
        </a:p>
      </dgm:t>
    </dgm:pt>
    <dgm:pt modelId="{E55CDDC4-4455-4CAA-A5FB-3791ABBB91BA}" type="sibTrans" cxnId="{741341BE-9536-4C63-8F98-FA255DC73B5F}">
      <dgm:prSet/>
      <dgm:spPr/>
      <dgm:t>
        <a:bodyPr/>
        <a:lstStyle/>
        <a:p>
          <a:endParaRPr lang="en-US"/>
        </a:p>
      </dgm:t>
    </dgm:pt>
    <dgm:pt modelId="{A5A70695-5319-46DC-ABB1-20C848B76FA8}">
      <dgm:prSet custT="1"/>
      <dgm:spPr>
        <a:xfrm>
          <a:off x="0" y="2876773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Analysis &amp; Visualization</a:t>
          </a:r>
        </a:p>
      </dgm:t>
    </dgm:pt>
    <dgm:pt modelId="{8D10C078-20E4-4D5B-AE18-75AD67EF7C4B}" type="sibTrans" cxnId="{B5308D0E-3B64-4A8D-A5CC-28F6C004FA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2E3085-A184-4E25-9EA1-C021D7D3F63F}" type="parTrans" cxnId="{B5308D0E-3B64-4A8D-A5CC-28F6C004FA6B}">
      <dgm:prSet/>
      <dgm:spPr/>
      <dgm:t>
        <a:bodyPr/>
        <a:lstStyle/>
        <a:p>
          <a:endParaRPr lang="en-US"/>
        </a:p>
      </dgm:t>
    </dgm:pt>
    <dgm:pt modelId="{710295B1-35EA-4CD3-A8D8-2A709DF68652}">
      <dgm:prSet phldr="0" custT="1"/>
      <dgm:spPr>
        <a:xfrm>
          <a:off x="0" y="1726064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Engineering Process</a:t>
          </a:r>
        </a:p>
      </dgm:t>
    </dgm:pt>
    <dgm:pt modelId="{F287E321-0274-4428-AAF7-4337C4066379}" type="parTrans" cxnId="{BA8BE8B4-7058-4418-8D2C-29935DF75176}">
      <dgm:prSet/>
      <dgm:spPr/>
      <dgm:t>
        <a:bodyPr/>
        <a:lstStyle/>
        <a:p>
          <a:endParaRPr lang="en-US"/>
        </a:p>
      </dgm:t>
    </dgm:pt>
    <dgm:pt modelId="{F5997C23-2D34-4151-82AE-5F9FF5D128E1}" type="sibTrans" cxnId="{BA8BE8B4-7058-4418-8D2C-29935DF75176}">
      <dgm:prSet/>
      <dgm:spPr/>
      <dgm:t>
        <a:bodyPr/>
        <a:lstStyle/>
        <a:p>
          <a:endParaRPr lang="en-US"/>
        </a:p>
      </dgm:t>
    </dgm:pt>
    <dgm:pt modelId="{8EF2B7E1-043F-48BB-8246-C0427645F42D}">
      <dgm:prSet custT="1"/>
      <dgm:spPr>
        <a:xfrm>
          <a:off x="0" y="3452128"/>
          <a:ext cx="5237449" cy="575354"/>
        </a:xfrm>
        <a:solidFill>
          <a:srgbClr val="68F818"/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4400" b="1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Recommendations</a:t>
          </a:r>
        </a:p>
      </dgm:t>
    </dgm:pt>
    <dgm:pt modelId="{0C3523C1-BC88-4B7F-8E05-859E915FA782}" type="parTrans" cxnId="{918965BE-BEC7-41AC-8FBF-CB5AD71D2397}">
      <dgm:prSet/>
      <dgm:spPr/>
      <dgm:t>
        <a:bodyPr/>
        <a:lstStyle/>
        <a:p>
          <a:endParaRPr lang="en-US"/>
        </a:p>
      </dgm:t>
    </dgm:pt>
    <dgm:pt modelId="{4B3B24BF-8CE2-4729-9CD2-2AA83435F443}" type="sibTrans" cxnId="{918965BE-BEC7-41AC-8FBF-CB5AD71D2397}">
      <dgm:prSet/>
      <dgm:spPr/>
      <dgm:t>
        <a:bodyPr/>
        <a:lstStyle/>
        <a:p>
          <a:endParaRPr lang="en-US"/>
        </a:p>
      </dgm:t>
    </dgm:pt>
    <dgm:pt modelId="{577D6847-2F2F-4257-BE84-078640C985C3}" type="pres">
      <dgm:prSet presAssocID="{F901A4F4-37CD-4BAD-A20F-CC6BE4269B7F}" presName="linear" presStyleCnt="0">
        <dgm:presLayoutVars>
          <dgm:animLvl val="lvl"/>
          <dgm:resizeHandles val="exact"/>
        </dgm:presLayoutVars>
      </dgm:prSet>
      <dgm:spPr/>
    </dgm:pt>
    <dgm:pt modelId="{91EC5A21-2A8D-428E-BB42-D9A099EB47A9}" type="pres">
      <dgm:prSet presAssocID="{D792B82D-6674-44B4-8541-DB88859EDC4B}" presName="parentText" presStyleLbl="node1" presStyleIdx="0" presStyleCnt="9" custLinFactY="-404" custLinFactNeighborX="2988" custLinFactNeighborY="-100000">
        <dgm:presLayoutVars>
          <dgm:chMax val="0"/>
          <dgm:bulletEnabled val="1"/>
        </dgm:presLayoutVars>
      </dgm:prSet>
      <dgm:spPr/>
    </dgm:pt>
    <dgm:pt modelId="{A4D0F30E-9576-451F-9140-D8693326B86C}" type="pres">
      <dgm:prSet presAssocID="{1ADCC273-A8EE-489B-A968-44F83C0F27F6}" presName="spacer" presStyleCnt="0"/>
      <dgm:spPr/>
    </dgm:pt>
    <dgm:pt modelId="{C7BA99D1-2391-41D1-8646-457AC8CF32AE}" type="pres">
      <dgm:prSet presAssocID="{8AC8319F-0411-4FFE-9EDD-442DDA19282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CB639AF-060E-4321-A4F7-D61C0AA70B49}" type="pres">
      <dgm:prSet presAssocID="{EE3C6762-C1CB-4FA3-91C3-0F6191FADF95}" presName="spacer" presStyleCnt="0"/>
      <dgm:spPr/>
    </dgm:pt>
    <dgm:pt modelId="{FAFDCD07-5FFC-465F-934E-AEE5955C39A4}" type="pres">
      <dgm:prSet presAssocID="{F6D500B8-7F05-4819-820D-4FFFAC3CCAF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75113839-B528-4386-9AE5-A9F9D4B26C88}" type="pres">
      <dgm:prSet presAssocID="{465B0449-496E-4890-A859-F2A9324E9A0B}" presName="spacer" presStyleCnt="0"/>
      <dgm:spPr/>
    </dgm:pt>
    <dgm:pt modelId="{E797086E-3A82-425D-B447-75F0DA2E9BC8}" type="pres">
      <dgm:prSet presAssocID="{941A40E1-1733-4E71-B1AB-280425632E1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00F2D81A-47F6-4FA5-85EA-F99433221652}" type="pres">
      <dgm:prSet presAssocID="{EBCBAE36-9E13-4AB4-857C-BD5F9C7F3C11}" presName="spacer" presStyleCnt="0"/>
      <dgm:spPr/>
    </dgm:pt>
    <dgm:pt modelId="{89104E67-C2B4-421B-B3E5-C7AC1137920F}" type="pres">
      <dgm:prSet presAssocID="{710295B1-35EA-4CD3-A8D8-2A709DF6865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01B9DDE-2251-4945-BDF2-2DA283354DB9}" type="pres">
      <dgm:prSet presAssocID="{F5997C23-2D34-4151-82AE-5F9FF5D128E1}" presName="spacer" presStyleCnt="0"/>
      <dgm:spPr/>
    </dgm:pt>
    <dgm:pt modelId="{9AB98BD1-B6DE-4CE0-85EB-AE22172879FD}" type="pres">
      <dgm:prSet presAssocID="{A5A70695-5319-46DC-ABB1-20C848B76FA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80AC495-6C6E-4C9A-B961-012DEFE28028}" type="pres">
      <dgm:prSet presAssocID="{8D10C078-20E4-4D5B-AE18-75AD67EF7C4B}" presName="spacer" presStyleCnt="0"/>
      <dgm:spPr/>
    </dgm:pt>
    <dgm:pt modelId="{7E6699FB-6295-4AD2-80E2-4E4644A5EB43}" type="pres">
      <dgm:prSet presAssocID="{8B0B9F00-2C4D-423B-BCCA-47F9A9BC5AD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D0753299-DADC-42C3-A0C7-9B70FC77CE0C}" type="pres">
      <dgm:prSet presAssocID="{04B09FF5-DF40-4CD7-A8DB-A82163507D8D}" presName="spacer" presStyleCnt="0"/>
      <dgm:spPr/>
    </dgm:pt>
    <dgm:pt modelId="{EF6B5269-75E7-4352-BF92-887FBF62EAA7}" type="pres">
      <dgm:prSet presAssocID="{8EF2B7E1-043F-48BB-8246-C0427645F42D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A9EC8A41-7136-48DB-AEEF-863804FA918F}" type="pres">
      <dgm:prSet presAssocID="{4B3B24BF-8CE2-4729-9CD2-2AA83435F443}" presName="spacer" presStyleCnt="0"/>
      <dgm:spPr/>
    </dgm:pt>
    <dgm:pt modelId="{E87A0052-E94A-4900-918E-49783EAD3ED7}" type="pres">
      <dgm:prSet presAssocID="{3B8AF732-214C-4BBB-923B-445881CC6E23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07DED409-50EB-4E31-A2E5-502B56AF0BD8}" type="presOf" srcId="{D792B82D-6674-44B4-8541-DB88859EDC4B}" destId="{91EC5A21-2A8D-428E-BB42-D9A099EB47A9}" srcOrd="0" destOrd="0" presId="urn:microsoft.com/office/officeart/2005/8/layout/vList2"/>
    <dgm:cxn modelId="{B5308D0E-3B64-4A8D-A5CC-28F6C004FA6B}" srcId="{F901A4F4-37CD-4BAD-A20F-CC6BE4269B7F}" destId="{A5A70695-5319-46DC-ABB1-20C848B76FA8}" srcOrd="5" destOrd="0" parTransId="{D22E3085-A184-4E25-9EA1-C021D7D3F63F}" sibTransId="{8D10C078-20E4-4D5B-AE18-75AD67EF7C4B}"/>
    <dgm:cxn modelId="{EE28292F-6877-4A10-A0E7-BD8B98FCCD39}" type="presOf" srcId="{8EF2B7E1-043F-48BB-8246-C0427645F42D}" destId="{EF6B5269-75E7-4352-BF92-887FBF62EAA7}" srcOrd="0" destOrd="0" presId="urn:microsoft.com/office/officeart/2005/8/layout/vList2"/>
    <dgm:cxn modelId="{0CEA6464-91BC-489C-B276-48692F4CF0E4}" type="presOf" srcId="{A5A70695-5319-46DC-ABB1-20C848B76FA8}" destId="{9AB98BD1-B6DE-4CE0-85EB-AE22172879FD}" srcOrd="0" destOrd="0" presId="urn:microsoft.com/office/officeart/2005/8/layout/vList2"/>
    <dgm:cxn modelId="{6200896A-C1E6-4794-AFD2-61A144945602}" srcId="{F901A4F4-37CD-4BAD-A20F-CC6BE4269B7F}" destId="{D792B82D-6674-44B4-8541-DB88859EDC4B}" srcOrd="0" destOrd="0" parTransId="{288EBEBD-85D2-4820-8829-C3739FBB1852}" sibTransId="{1ADCC273-A8EE-489B-A968-44F83C0F27F6}"/>
    <dgm:cxn modelId="{22CDAE4C-4CDA-43BA-A722-D0916F18DC39}" srcId="{F901A4F4-37CD-4BAD-A20F-CC6BE4269B7F}" destId="{941A40E1-1733-4E71-B1AB-280425632E1A}" srcOrd="3" destOrd="0" parTransId="{B921FD98-65E2-4D24-8A7A-F74EA4E47764}" sibTransId="{EBCBAE36-9E13-4AB4-857C-BD5F9C7F3C11}"/>
    <dgm:cxn modelId="{4ABBA351-187F-4DC4-91E8-22CEC4452249}" type="presOf" srcId="{710295B1-35EA-4CD3-A8D8-2A709DF68652}" destId="{89104E67-C2B4-421B-B3E5-C7AC1137920F}" srcOrd="0" destOrd="0" presId="urn:microsoft.com/office/officeart/2005/8/layout/vList2"/>
    <dgm:cxn modelId="{33C32580-5CBC-4C9B-8614-42B4E1332FAD}" srcId="{F901A4F4-37CD-4BAD-A20F-CC6BE4269B7F}" destId="{8AC8319F-0411-4FFE-9EDD-442DDA192820}" srcOrd="1" destOrd="0" parTransId="{FC27BEEB-759A-41E8-A319-897AC5B2BAFB}" sibTransId="{EE3C6762-C1CB-4FA3-91C3-0F6191FADF95}"/>
    <dgm:cxn modelId="{4D3BB89B-3380-40B0-BBE5-643D0810FF96}" type="presOf" srcId="{941A40E1-1733-4E71-B1AB-280425632E1A}" destId="{E797086E-3A82-425D-B447-75F0DA2E9BC8}" srcOrd="0" destOrd="0" presId="urn:microsoft.com/office/officeart/2005/8/layout/vList2"/>
    <dgm:cxn modelId="{175A0C9E-0918-4A07-8214-A6E40DAB5054}" srcId="{F901A4F4-37CD-4BAD-A20F-CC6BE4269B7F}" destId="{8B0B9F00-2C4D-423B-BCCA-47F9A9BC5AD9}" srcOrd="6" destOrd="0" parTransId="{91A5D364-2F11-4539-9300-C21434CEDEDF}" sibTransId="{04B09FF5-DF40-4CD7-A8DB-A82163507D8D}"/>
    <dgm:cxn modelId="{B9327DA5-92A4-4C5A-9E4A-76AD9F6FFB41}" type="presOf" srcId="{F6D500B8-7F05-4819-820D-4FFFAC3CCAF6}" destId="{FAFDCD07-5FFC-465F-934E-AEE5955C39A4}" srcOrd="0" destOrd="0" presId="urn:microsoft.com/office/officeart/2005/8/layout/vList2"/>
    <dgm:cxn modelId="{55B621AC-8CA6-4F20-816F-EE304A82C1E9}" type="presOf" srcId="{3B8AF732-214C-4BBB-923B-445881CC6E23}" destId="{E87A0052-E94A-4900-918E-49783EAD3ED7}" srcOrd="0" destOrd="0" presId="urn:microsoft.com/office/officeart/2005/8/layout/vList2"/>
    <dgm:cxn modelId="{BA8BE8B4-7058-4418-8D2C-29935DF75176}" srcId="{F901A4F4-37CD-4BAD-A20F-CC6BE4269B7F}" destId="{710295B1-35EA-4CD3-A8D8-2A709DF68652}" srcOrd="4" destOrd="0" parTransId="{F287E321-0274-4428-AAF7-4337C4066379}" sibTransId="{F5997C23-2D34-4151-82AE-5F9FF5D128E1}"/>
    <dgm:cxn modelId="{741341BE-9536-4C63-8F98-FA255DC73B5F}" srcId="{F901A4F4-37CD-4BAD-A20F-CC6BE4269B7F}" destId="{3B8AF732-214C-4BBB-923B-445881CC6E23}" srcOrd="8" destOrd="0" parTransId="{813C8243-6002-41FA-A053-9DCC0A58CF6F}" sibTransId="{E55CDDC4-4455-4CAA-A5FB-3791ABBB91BA}"/>
    <dgm:cxn modelId="{918965BE-BEC7-41AC-8FBF-CB5AD71D2397}" srcId="{F901A4F4-37CD-4BAD-A20F-CC6BE4269B7F}" destId="{8EF2B7E1-043F-48BB-8246-C0427645F42D}" srcOrd="7" destOrd="0" parTransId="{0C3523C1-BC88-4B7F-8E05-859E915FA782}" sibTransId="{4B3B24BF-8CE2-4729-9CD2-2AA83435F443}"/>
    <dgm:cxn modelId="{CACF44BF-C05B-4746-8170-1CF1F3E86147}" type="presOf" srcId="{F901A4F4-37CD-4BAD-A20F-CC6BE4269B7F}" destId="{577D6847-2F2F-4257-BE84-078640C985C3}" srcOrd="0" destOrd="0" presId="urn:microsoft.com/office/officeart/2005/8/layout/vList2"/>
    <dgm:cxn modelId="{0F6ACDCF-F3B9-44E0-8EF5-E5F06A8F8D1E}" type="presOf" srcId="{8AC8319F-0411-4FFE-9EDD-442DDA192820}" destId="{C7BA99D1-2391-41D1-8646-457AC8CF32AE}" srcOrd="0" destOrd="0" presId="urn:microsoft.com/office/officeart/2005/8/layout/vList2"/>
    <dgm:cxn modelId="{5E4057DC-02DD-4AFD-93A4-D953B16C4953}" type="presOf" srcId="{8B0B9F00-2C4D-423B-BCCA-47F9A9BC5AD9}" destId="{7E6699FB-6295-4AD2-80E2-4E4644A5EB43}" srcOrd="0" destOrd="0" presId="urn:microsoft.com/office/officeart/2005/8/layout/vList2"/>
    <dgm:cxn modelId="{8B98E6E5-9B81-4A57-A938-71AC1D51C18B}" srcId="{F901A4F4-37CD-4BAD-A20F-CC6BE4269B7F}" destId="{F6D500B8-7F05-4819-820D-4FFFAC3CCAF6}" srcOrd="2" destOrd="0" parTransId="{00D17D0F-6A1E-4071-883D-861D0001E595}" sibTransId="{465B0449-496E-4890-A859-F2A9324E9A0B}"/>
    <dgm:cxn modelId="{3413FA48-9D8D-4D26-A80C-A110BC1A78E2}" type="presParOf" srcId="{577D6847-2F2F-4257-BE84-078640C985C3}" destId="{91EC5A21-2A8D-428E-BB42-D9A099EB47A9}" srcOrd="0" destOrd="0" presId="urn:microsoft.com/office/officeart/2005/8/layout/vList2"/>
    <dgm:cxn modelId="{D6AA4F6A-6F03-4A11-B2EE-C94A02179FC6}" type="presParOf" srcId="{577D6847-2F2F-4257-BE84-078640C985C3}" destId="{A4D0F30E-9576-451F-9140-D8693326B86C}" srcOrd="1" destOrd="0" presId="urn:microsoft.com/office/officeart/2005/8/layout/vList2"/>
    <dgm:cxn modelId="{6C5B4D8E-DC51-40F1-A84C-243764305F0E}" type="presParOf" srcId="{577D6847-2F2F-4257-BE84-078640C985C3}" destId="{C7BA99D1-2391-41D1-8646-457AC8CF32AE}" srcOrd="2" destOrd="0" presId="urn:microsoft.com/office/officeart/2005/8/layout/vList2"/>
    <dgm:cxn modelId="{B89D7A89-86D9-4994-82C9-04EE992F6C08}" type="presParOf" srcId="{577D6847-2F2F-4257-BE84-078640C985C3}" destId="{ACB639AF-060E-4321-A4F7-D61C0AA70B49}" srcOrd="3" destOrd="0" presId="urn:microsoft.com/office/officeart/2005/8/layout/vList2"/>
    <dgm:cxn modelId="{FEF482E8-7792-4879-ABD9-6A01875FAFEC}" type="presParOf" srcId="{577D6847-2F2F-4257-BE84-078640C985C3}" destId="{FAFDCD07-5FFC-465F-934E-AEE5955C39A4}" srcOrd="4" destOrd="0" presId="urn:microsoft.com/office/officeart/2005/8/layout/vList2"/>
    <dgm:cxn modelId="{1C2B10C1-8BFF-4BD1-9511-6F218E0818A3}" type="presParOf" srcId="{577D6847-2F2F-4257-BE84-078640C985C3}" destId="{75113839-B528-4386-9AE5-A9F9D4B26C88}" srcOrd="5" destOrd="0" presId="urn:microsoft.com/office/officeart/2005/8/layout/vList2"/>
    <dgm:cxn modelId="{4756FFEC-BFB8-455C-878E-95AF05B051E4}" type="presParOf" srcId="{577D6847-2F2F-4257-BE84-078640C985C3}" destId="{E797086E-3A82-425D-B447-75F0DA2E9BC8}" srcOrd="6" destOrd="0" presId="urn:microsoft.com/office/officeart/2005/8/layout/vList2"/>
    <dgm:cxn modelId="{AE6BBD87-E2AF-4540-A786-19C4084E05C0}" type="presParOf" srcId="{577D6847-2F2F-4257-BE84-078640C985C3}" destId="{00F2D81A-47F6-4FA5-85EA-F99433221652}" srcOrd="7" destOrd="0" presId="urn:microsoft.com/office/officeart/2005/8/layout/vList2"/>
    <dgm:cxn modelId="{49D2FC5F-AF11-43DC-8E6A-8E982DD3BED1}" type="presParOf" srcId="{577D6847-2F2F-4257-BE84-078640C985C3}" destId="{89104E67-C2B4-421B-B3E5-C7AC1137920F}" srcOrd="8" destOrd="0" presId="urn:microsoft.com/office/officeart/2005/8/layout/vList2"/>
    <dgm:cxn modelId="{06D691CC-603A-4340-BA0F-314CCDF441C3}" type="presParOf" srcId="{577D6847-2F2F-4257-BE84-078640C985C3}" destId="{101B9DDE-2251-4945-BDF2-2DA283354DB9}" srcOrd="9" destOrd="0" presId="urn:microsoft.com/office/officeart/2005/8/layout/vList2"/>
    <dgm:cxn modelId="{18FE20C4-9E3D-448A-9C40-9C255365A584}" type="presParOf" srcId="{577D6847-2F2F-4257-BE84-078640C985C3}" destId="{9AB98BD1-B6DE-4CE0-85EB-AE22172879FD}" srcOrd="10" destOrd="0" presId="urn:microsoft.com/office/officeart/2005/8/layout/vList2"/>
    <dgm:cxn modelId="{7BC04E90-B900-45F8-82D4-2B7FA8A959E5}" type="presParOf" srcId="{577D6847-2F2F-4257-BE84-078640C985C3}" destId="{880AC495-6C6E-4C9A-B961-012DEFE28028}" srcOrd="11" destOrd="0" presId="urn:microsoft.com/office/officeart/2005/8/layout/vList2"/>
    <dgm:cxn modelId="{7F38B19A-A64E-40E8-95B8-5D519BE49AA0}" type="presParOf" srcId="{577D6847-2F2F-4257-BE84-078640C985C3}" destId="{7E6699FB-6295-4AD2-80E2-4E4644A5EB43}" srcOrd="12" destOrd="0" presId="urn:microsoft.com/office/officeart/2005/8/layout/vList2"/>
    <dgm:cxn modelId="{F59583E0-A27E-4953-A306-E2C17B7CFF3E}" type="presParOf" srcId="{577D6847-2F2F-4257-BE84-078640C985C3}" destId="{D0753299-DADC-42C3-A0C7-9B70FC77CE0C}" srcOrd="13" destOrd="0" presId="urn:microsoft.com/office/officeart/2005/8/layout/vList2"/>
    <dgm:cxn modelId="{3F862B9E-B21A-4CDE-B468-2ECE91AE7FFD}" type="presParOf" srcId="{577D6847-2F2F-4257-BE84-078640C985C3}" destId="{EF6B5269-75E7-4352-BF92-887FBF62EAA7}" srcOrd="14" destOrd="0" presId="urn:microsoft.com/office/officeart/2005/8/layout/vList2"/>
    <dgm:cxn modelId="{7DB0990F-836C-4243-B95B-829AE63A741C}" type="presParOf" srcId="{577D6847-2F2F-4257-BE84-078640C985C3}" destId="{A9EC8A41-7136-48DB-AEEF-863804FA918F}" srcOrd="15" destOrd="0" presId="urn:microsoft.com/office/officeart/2005/8/layout/vList2"/>
    <dgm:cxn modelId="{EBF7526E-F278-4AAD-85D9-BAD6810F75E2}" type="presParOf" srcId="{577D6847-2F2F-4257-BE84-078640C985C3}" destId="{E87A0052-E94A-4900-918E-49783EAD3ED7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C5A21-2A8D-428E-BB42-D9A099EB47A9}">
      <dsp:nvSpPr>
        <dsp:cNvPr id="0" name=""/>
        <dsp:cNvSpPr/>
      </dsp:nvSpPr>
      <dsp:spPr>
        <a:xfrm>
          <a:off x="0" y="0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Project Introduction</a:t>
          </a:r>
        </a:p>
      </dsp:txBody>
      <dsp:txXfrm>
        <a:off x="42835" y="42835"/>
        <a:ext cx="9183926" cy="791807"/>
      </dsp:txXfrm>
    </dsp:sp>
    <dsp:sp modelId="{C7BA99D1-2391-41D1-8646-457AC8CF32AE}">
      <dsp:nvSpPr>
        <dsp:cNvPr id="0" name=""/>
        <dsp:cNvSpPr/>
      </dsp:nvSpPr>
      <dsp:spPr>
        <a:xfrm>
          <a:off x="0" y="893136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Sources</a:t>
          </a:r>
        </a:p>
      </dsp:txBody>
      <dsp:txXfrm>
        <a:off x="42835" y="935971"/>
        <a:ext cx="9183926" cy="791807"/>
      </dsp:txXfrm>
    </dsp:sp>
    <dsp:sp modelId="{FAFDCD07-5FFC-465F-934E-AEE5955C39A4}">
      <dsp:nvSpPr>
        <dsp:cNvPr id="0" name=""/>
        <dsp:cNvSpPr/>
      </dsp:nvSpPr>
      <dsp:spPr>
        <a:xfrm>
          <a:off x="0" y="1782103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Cluster Specification</a:t>
          </a:r>
        </a:p>
      </dsp:txBody>
      <dsp:txXfrm>
        <a:off x="42835" y="1824938"/>
        <a:ext cx="9183926" cy="791807"/>
      </dsp:txXfrm>
    </dsp:sp>
    <dsp:sp modelId="{E797086E-3A82-425D-B447-75F0DA2E9BC8}">
      <dsp:nvSpPr>
        <dsp:cNvPr id="0" name=""/>
        <dsp:cNvSpPr/>
      </dsp:nvSpPr>
      <dsp:spPr>
        <a:xfrm>
          <a:off x="0" y="2671069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Workflow &amp; Implementation</a:t>
          </a:r>
        </a:p>
      </dsp:txBody>
      <dsp:txXfrm>
        <a:off x="42835" y="2713904"/>
        <a:ext cx="9183926" cy="791807"/>
      </dsp:txXfrm>
    </dsp:sp>
    <dsp:sp modelId="{89104E67-C2B4-421B-B3E5-C7AC1137920F}">
      <dsp:nvSpPr>
        <dsp:cNvPr id="0" name=""/>
        <dsp:cNvSpPr/>
      </dsp:nvSpPr>
      <dsp:spPr>
        <a:xfrm>
          <a:off x="0" y="3560035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Engineering Process</a:t>
          </a:r>
        </a:p>
      </dsp:txBody>
      <dsp:txXfrm>
        <a:off x="42835" y="3602870"/>
        <a:ext cx="9183926" cy="791807"/>
      </dsp:txXfrm>
    </dsp:sp>
    <dsp:sp modelId="{9AB98BD1-B6DE-4CE0-85EB-AE22172879FD}">
      <dsp:nvSpPr>
        <dsp:cNvPr id="0" name=""/>
        <dsp:cNvSpPr/>
      </dsp:nvSpPr>
      <dsp:spPr>
        <a:xfrm>
          <a:off x="0" y="4449001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Analysis &amp; Visualization</a:t>
          </a:r>
        </a:p>
      </dsp:txBody>
      <dsp:txXfrm>
        <a:off x="42835" y="4491836"/>
        <a:ext cx="9183926" cy="791807"/>
      </dsp:txXfrm>
    </dsp:sp>
    <dsp:sp modelId="{7E6699FB-6295-4AD2-80E2-4E4644A5EB43}">
      <dsp:nvSpPr>
        <dsp:cNvPr id="0" name=""/>
        <dsp:cNvSpPr/>
      </dsp:nvSpPr>
      <dsp:spPr>
        <a:xfrm>
          <a:off x="0" y="5337967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Conclusion</a:t>
          </a:r>
        </a:p>
      </dsp:txBody>
      <dsp:txXfrm>
        <a:off x="42835" y="5380802"/>
        <a:ext cx="9183926" cy="791807"/>
      </dsp:txXfrm>
    </dsp:sp>
    <dsp:sp modelId="{EF6B5269-75E7-4352-BF92-887FBF62EAA7}">
      <dsp:nvSpPr>
        <dsp:cNvPr id="0" name=""/>
        <dsp:cNvSpPr/>
      </dsp:nvSpPr>
      <dsp:spPr>
        <a:xfrm>
          <a:off x="0" y="6226934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Recommendations</a:t>
          </a:r>
        </a:p>
      </dsp:txBody>
      <dsp:txXfrm>
        <a:off x="42835" y="6269769"/>
        <a:ext cx="9183926" cy="791807"/>
      </dsp:txXfrm>
    </dsp:sp>
    <dsp:sp modelId="{E87A0052-E94A-4900-918E-49783EAD3ED7}">
      <dsp:nvSpPr>
        <dsp:cNvPr id="0" name=""/>
        <dsp:cNvSpPr/>
      </dsp:nvSpPr>
      <dsp:spPr>
        <a:xfrm>
          <a:off x="0" y="7115900"/>
          <a:ext cx="9269596" cy="877477"/>
        </a:xfrm>
        <a:prstGeom prst="roundRect">
          <a:avLst/>
        </a:prstGeom>
        <a:solidFill>
          <a:srgbClr val="68F81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 &amp; A</a:t>
          </a:r>
        </a:p>
      </dsp:txBody>
      <dsp:txXfrm>
        <a:off x="42835" y="7158735"/>
        <a:ext cx="9183926" cy="79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add tableau file, data files, paper and ppt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="https://lordicon.com/"&gt;Icons by Lordicon.com&lt;/a&gt;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rows of our final output table</a:t>
            </a:r>
          </a:p>
          <a:p>
            <a:r>
              <a:rPr lang="en-US" dirty="0"/>
              <a:t>Total rows, file size, computation time </a:t>
            </a:r>
          </a:p>
        </p:txBody>
      </p:sp>
    </p:spTree>
    <p:extLst>
      <p:ext uri="{BB962C8B-B14F-4D97-AF65-F5344CB8AC3E}">
        <p14:creationId xmlns:p14="http://schemas.microsoft.com/office/powerpoint/2010/main" val="291912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our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94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91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1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4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26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19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visualizations one by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0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4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introduction topics in few points, not wordy</a:t>
            </a:r>
          </a:p>
          <a:p>
            <a:r>
              <a:rPr lang="en-US" dirty="0"/>
              <a:t>Summary points that outline the research purpose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="https://lordicon.com/"&gt;Icons by Lordicon.com&lt;/a&gt;</a:t>
            </a:r>
          </a:p>
        </p:txBody>
      </p:sp>
    </p:spTree>
    <p:extLst>
      <p:ext uri="{BB962C8B-B14F-4D97-AF65-F5344CB8AC3E}">
        <p14:creationId xmlns:p14="http://schemas.microsoft.com/office/powerpoint/2010/main" val="54702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way (name, file size + links)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="https://lordicon.com/"&gt;Icons by Lordicon.com&lt;/a&gt;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88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file names, talk about important columns, mention how long the output time is to create and populate the tables, from raw csv to </a:t>
            </a:r>
            <a:r>
              <a:rPr lang="en-US" dirty="0" err="1"/>
              <a:t>finl</a:t>
            </a:r>
            <a:r>
              <a:rPr lang="en-US" dirty="0"/>
              <a:t> output (approximately 2-3 minutes in </a:t>
            </a:r>
            <a:r>
              <a:rPr lang="en-US" dirty="0" err="1"/>
              <a:t>HiveQl</a:t>
            </a:r>
            <a:r>
              <a:rPr lang="en-US" dirty="0"/>
              <a:t>)</a:t>
            </a:r>
          </a:p>
          <a:p>
            <a:r>
              <a:rPr lang="en-US" dirty="0"/>
              <a:t>Cleaning process about 2 minutes in Python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="https://www.flaticon.com/free-animated-icons/technology" title="technology animated icons"&gt;Technology animated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292464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file names, talk about important columns, mention how long the output time is to create and populate the tables, from raw csv to </a:t>
            </a:r>
            <a:r>
              <a:rPr lang="en-US" dirty="0" err="1"/>
              <a:t>finl</a:t>
            </a:r>
            <a:r>
              <a:rPr lang="en-US" dirty="0"/>
              <a:t> output (approximately 2 minutes in </a:t>
            </a:r>
            <a:r>
              <a:rPr lang="en-US" dirty="0" err="1"/>
              <a:t>HiveQl</a:t>
            </a:r>
            <a:r>
              <a:rPr lang="en-US" dirty="0"/>
              <a:t>)</a:t>
            </a:r>
          </a:p>
          <a:p>
            <a:r>
              <a:rPr lang="en-US" dirty="0"/>
              <a:t>Cleaning process about 2 minutes in Python</a:t>
            </a:r>
          </a:p>
          <a:p>
            <a:r>
              <a:rPr lang="en-US" dirty="0"/>
              <a:t>Use workflow chart</a:t>
            </a:r>
          </a:p>
          <a:p>
            <a:r>
              <a:rPr lang="en-US" dirty="0"/>
              <a:t>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9AECB-A677-43A7-BCBB-A4497CCD25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82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href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="https://www.flaticon.com/free-animated-icons/technology" title="technology animated icons"&gt;Technology animated icons created 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Freepik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Flaticon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&lt;/a&gt;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our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2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728135" y="1367367"/>
            <a:ext cx="17305866" cy="1139550"/>
          </a:xfrm>
          <a:prstGeom prst="rect">
            <a:avLst/>
          </a:prstGeom>
        </p:spPr>
        <p:txBody>
          <a:bodyPr vert="horz"/>
          <a:lstStyle>
            <a:lvl1pPr algn="l">
              <a:defRPr sz="6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728135" y="2559925"/>
            <a:ext cx="17305866" cy="76213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8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192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728135" y="1367367"/>
            <a:ext cx="17305866" cy="1139550"/>
          </a:xfrm>
          <a:prstGeom prst="rect">
            <a:avLst/>
          </a:prstGeom>
        </p:spPr>
        <p:txBody>
          <a:bodyPr vert="horz"/>
          <a:lstStyle>
            <a:lvl1pPr algn="l">
              <a:defRPr sz="6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728135" y="2559925"/>
            <a:ext cx="17305866" cy="76213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8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58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75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Roboto Condensed" panose="02000000000000000000" pitchFamily="2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gif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gif"/><Relationship Id="rId4" Type="http://schemas.openxmlformats.org/officeDocument/2006/relationships/image" Target="../media/image2.tif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ergy.ca.gov/filebrowser/download/6311?fid=6311#block-symsoft-page-title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energy.ca.gov/filebrowser/download/6539?fid=6539#block-symsoft-page-tit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odata.bts.gov/datasets/usdot::alternative-fueling-stations/about" TargetMode="External"/><Relationship Id="rId5" Type="http://schemas.openxmlformats.org/officeDocument/2006/relationships/hyperlink" Target="https://www.atlasevhub.com/materials/state-ev-registration-data/#data" TargetMode="External"/><Relationship Id="rId4" Type="http://schemas.openxmlformats.org/officeDocument/2006/relationships/image" Target="../media/image2.tif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2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gif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green circuit board&#10;&#10;Description automatically generated">
            <a:extLst>
              <a:ext uri="{FF2B5EF4-FFF2-40B4-BE49-F238E27FC236}">
                <a16:creationId xmlns:a16="http://schemas.microsoft.com/office/drawing/2014/main" id="{AE6C5A1F-3B6F-E05F-CA71-59F8579F9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1" cy="13749867"/>
          </a:xfrm>
          <a:prstGeom prst="rect">
            <a:avLst/>
          </a:prstGeom>
        </p:spPr>
      </p:pic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-5313" y="10971763"/>
            <a:ext cx="22860929" cy="132667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 anchor="t">
            <a:normAutofit/>
          </a:bodyPr>
          <a:lstStyle>
            <a:lvl1pPr algn="r"/>
          </a:lstStyle>
          <a:p>
            <a:pPr algn="ctr"/>
            <a:r>
              <a:rPr lang="en-US" dirty="0">
                <a:latin typeface="Arial"/>
                <a:cs typeface="Arial"/>
              </a:rPr>
              <a:t>	</a:t>
            </a:r>
            <a:r>
              <a:rPr lang="en-US" sz="4000" dirty="0">
                <a:latin typeface="Arial"/>
                <a:cs typeface="Arial"/>
              </a:rPr>
              <a:t>	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Jae Hoon Lee, Demetris Daniel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884612" y="154005"/>
            <a:ext cx="21971004" cy="4120815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CIS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5200: Team 1</a:t>
            </a:r>
            <a:br>
              <a:rPr lang="en-US" dirty="0">
                <a:solidFill>
                  <a:schemeClr val="bg1"/>
                </a:solidFill>
                <a:latin typeface="Arial"/>
                <a:cs typeface="Arial"/>
              </a:rPr>
            </a:br>
            <a:endParaRPr sz="8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568267" y="3728874"/>
            <a:ext cx="22603693" cy="3755425"/>
          </a:xfrm>
          <a:prstGeom prst="rect">
            <a:avLst/>
          </a:prstGeom>
        </p:spPr>
        <p:txBody>
          <a:bodyPr lIns="50800" tIns="50800" rIns="50800" bIns="50800" anchor="t">
            <a:normAutofit fontScale="92500" lnSpcReduction="10000"/>
          </a:bodyPr>
          <a:lstStyle/>
          <a:p>
            <a:r>
              <a:rPr lang="en-US" sz="7700" dirty="0">
                <a:solidFill>
                  <a:schemeClr val="bg1"/>
                </a:solidFill>
                <a:latin typeface="Arial"/>
                <a:cs typeface="Arial"/>
              </a:rPr>
              <a:t>Exploring Electric Vehicle Adoption Through Hadoop-Driven Urban Analysis</a:t>
            </a:r>
          </a:p>
          <a:p>
            <a:endParaRPr lang="en-US" b="0" dirty="0">
              <a:latin typeface="Arial"/>
              <a:ea typeface="+mn-lt"/>
              <a:cs typeface="Arial"/>
            </a:endParaRPr>
          </a:p>
          <a:p>
            <a:r>
              <a:rPr lang="en-US" i="1" dirty="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: https://github.com/abcbbong/EV-Trend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210" y="350821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71D19F-C67B-33EC-36B2-414EBCCD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5"/>
            <a:ext cx="24384000" cy="137091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45719" tIns="45719" rIns="45719" bIns="45719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Output Table: </a:t>
            </a:r>
            <a:r>
              <a:rPr lang="en-US" dirty="0" err="1">
                <a:latin typeface="Arial"/>
                <a:cs typeface="Arial"/>
              </a:rPr>
              <a:t>All_veh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Engineering Process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BB8DDD-B9BA-416A-8777-18A5B0C6E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74704"/>
              </p:ext>
            </p:extLst>
          </p:nvPr>
        </p:nvGraphicFramePr>
        <p:xfrm>
          <a:off x="1206499" y="3868688"/>
          <a:ext cx="21971000" cy="55640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25644">
                  <a:extLst>
                    <a:ext uri="{9D8B030D-6E8A-4147-A177-3AD203B41FA5}">
                      <a16:colId xmlns:a16="http://schemas.microsoft.com/office/drawing/2014/main" val="1423603440"/>
                    </a:ext>
                  </a:extLst>
                </a:gridCol>
                <a:gridCol w="4536215">
                  <a:extLst>
                    <a:ext uri="{9D8B030D-6E8A-4147-A177-3AD203B41FA5}">
                      <a16:colId xmlns:a16="http://schemas.microsoft.com/office/drawing/2014/main" val="2987336708"/>
                    </a:ext>
                  </a:extLst>
                </a:gridCol>
                <a:gridCol w="4766870">
                  <a:extLst>
                    <a:ext uri="{9D8B030D-6E8A-4147-A177-3AD203B41FA5}">
                      <a16:colId xmlns:a16="http://schemas.microsoft.com/office/drawing/2014/main" val="1790800057"/>
                    </a:ext>
                  </a:extLst>
                </a:gridCol>
                <a:gridCol w="4805313">
                  <a:extLst>
                    <a:ext uri="{9D8B030D-6E8A-4147-A177-3AD203B41FA5}">
                      <a16:colId xmlns:a16="http://schemas.microsoft.com/office/drawing/2014/main" val="564092534"/>
                    </a:ext>
                  </a:extLst>
                </a:gridCol>
                <a:gridCol w="3036958">
                  <a:extLst>
                    <a:ext uri="{9D8B030D-6E8A-4147-A177-3AD203B41FA5}">
                      <a16:colId xmlns:a16="http://schemas.microsoft.com/office/drawing/2014/main" val="740897619"/>
                    </a:ext>
                  </a:extLst>
                </a:gridCol>
              </a:tblGrid>
              <a:tr h="903339"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</a:rPr>
                        <a:t>all_veh.r_year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</a:rPr>
                        <a:t>all_veh.state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</a:rPr>
                        <a:t>all_veh.make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</a:rPr>
                        <a:t>all_veh.model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</a:rPr>
                        <a:t>All_veh.vehicle_count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93551"/>
                  </a:ext>
                </a:extLst>
              </a:tr>
              <a:tr h="90333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</a:rPr>
                        <a:t>1987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TX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CHEVROLET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VOLT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1.0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742975"/>
                  </a:ext>
                </a:extLst>
              </a:tr>
              <a:tr h="90333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</a:rPr>
                        <a:t>1988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TX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CHEVROLET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VOLT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2.0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51225"/>
                  </a:ext>
                </a:extLst>
              </a:tr>
              <a:tr h="90333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</a:rPr>
                        <a:t>1989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NY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BLUE BIRD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BB CONVENTIONAL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136.0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07196"/>
                  </a:ext>
                </a:extLst>
              </a:tr>
              <a:tr h="90333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</a:rPr>
                        <a:t>1990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CO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BLUE BIRD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ALL AMERICAN / ALL CANADA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31.0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228863"/>
                  </a:ext>
                </a:extLst>
              </a:tr>
              <a:tr h="903339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</a:rPr>
                        <a:t>1990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CO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BLUE BIRD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BB CONVENTIONAL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0000"/>
                          </a:solidFill>
                        </a:rPr>
                        <a:t>43.0</a:t>
                      </a:r>
                      <a:endParaRPr lang="en-US" sz="3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8741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C32102-B67A-4C8C-B276-9CB4381BE11E}"/>
              </a:ext>
            </a:extLst>
          </p:cNvPr>
          <p:cNvSpPr txBox="1"/>
          <p:nvPr/>
        </p:nvSpPr>
        <p:spPr>
          <a:xfrm>
            <a:off x="2018773" y="10801362"/>
            <a:ext cx="1165747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Output file detail and performance: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​</a:t>
            </a:r>
            <a:endParaRPr lang="en-US" sz="3600" dirty="0">
              <a:solidFill>
                <a:srgbClr val="000000"/>
              </a:solidFill>
            </a:endParaRPr>
          </a:p>
          <a:p>
            <a:pPr algn="l"/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​Total Rows: 8,889</a:t>
            </a:r>
          </a:p>
          <a:p>
            <a:pPr algn="l">
              <a:buChar char="•"/>
            </a:pP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File Size: 323KB​</a:t>
            </a:r>
          </a:p>
          <a:p>
            <a:pPr algn="l">
              <a:buChar char="•"/>
            </a:pP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Computation Time ​ ==============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  2.93</a:t>
            </a: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 seconds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07515-5B45-290D-B7AD-3DEA1B29B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03" y="9432763"/>
            <a:ext cx="4099560" cy="3865261"/>
          </a:xfrm>
          <a:prstGeom prst="rect">
            <a:avLst/>
          </a:prstGeom>
        </p:spPr>
      </p:pic>
      <p:sp>
        <p:nvSpPr>
          <p:cNvPr id="8" name="Minus Sign 7">
            <a:extLst>
              <a:ext uri="{FF2B5EF4-FFF2-40B4-BE49-F238E27FC236}">
                <a16:creationId xmlns:a16="http://schemas.microsoft.com/office/drawing/2014/main" id="{C2FA33BC-F6B2-CB8C-7723-E9CAE6B24C2F}"/>
              </a:ext>
            </a:extLst>
          </p:cNvPr>
          <p:cNvSpPr/>
          <p:nvPr/>
        </p:nvSpPr>
        <p:spPr>
          <a:xfrm>
            <a:off x="337818" y="2023758"/>
            <a:ext cx="15206982" cy="48890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5084EDE1-8E2E-D15B-BE4A-5EF3158C3E2B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3EDC3-E81B-7598-9ABB-C540357C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441884" y="1565544"/>
            <a:ext cx="23188699" cy="997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6000" b="1" dirty="0" err="1">
                <a:latin typeface="Arial"/>
                <a:cs typeface="Arial"/>
              </a:rPr>
              <a:t>All_veh</a:t>
            </a:r>
            <a:r>
              <a:rPr lang="en-US" sz="6000" b="1" dirty="0">
                <a:latin typeface="Arial"/>
                <a:cs typeface="Arial"/>
              </a:rPr>
              <a:t> | 323kb</a:t>
            </a: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6000" b="1" dirty="0">
              <a:latin typeface="Arial"/>
              <a:cs typeface="Arial"/>
            </a:endParaRP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6000" b="1" dirty="0">
                <a:latin typeface="Arial"/>
                <a:cs typeface="Arial"/>
              </a:rPr>
              <a:t>Charging Stations Dataset | 39.1M</a:t>
            </a: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6000" b="1" dirty="0">
              <a:latin typeface="Arial"/>
              <a:cs typeface="Arial"/>
            </a:endParaRP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6000" b="1" dirty="0">
                <a:latin typeface="Arial"/>
                <a:cs typeface="Arial"/>
              </a:rPr>
              <a:t>CA New ZEV Sales | 2.65MB</a:t>
            </a: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6000" b="1" dirty="0">
              <a:latin typeface="Arial"/>
              <a:cs typeface="Arial"/>
            </a:endParaRPr>
          </a:p>
          <a:p>
            <a:pPr marR="0" rtl="0" fontAlgn="ctr" latinLnBrk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6000" b="1" dirty="0">
                <a:latin typeface="Arial"/>
                <a:cs typeface="Arial"/>
              </a:rPr>
              <a:t>CA Vehicle Population | 6.32MB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9988687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ial"/>
                <a:cs typeface="Arial"/>
              </a:rPr>
              <a:t>Tableau Data Set</a:t>
            </a:r>
          </a:p>
        </p:txBody>
      </p:sp>
      <p:pic>
        <p:nvPicPr>
          <p:cNvPr id="5" name="Picture 4" descr="A yellow cube on a black background&#10;&#10;Description automatically generated">
            <a:extLst>
              <a:ext uri="{FF2B5EF4-FFF2-40B4-BE49-F238E27FC236}">
                <a16:creationId xmlns:a16="http://schemas.microsoft.com/office/drawing/2014/main" id="{D8BCE5FF-237C-ACE2-2831-C77866A97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829" y="8079248"/>
            <a:ext cx="5203995" cy="5203995"/>
          </a:xfrm>
          <a:prstGeom prst="rect">
            <a:avLst/>
          </a:prstGeom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1D697947-EDBD-66E2-4BC2-966809F9306D}"/>
              </a:ext>
            </a:extLst>
          </p:cNvPr>
          <p:cNvSpPr/>
          <p:nvPr/>
        </p:nvSpPr>
        <p:spPr>
          <a:xfrm>
            <a:off x="441883" y="2101972"/>
            <a:ext cx="15194357" cy="641228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86EB55E6-CC15-65C9-8A5C-F12970C62E37}"/>
              </a:ext>
            </a:extLst>
          </p:cNvPr>
          <p:cNvSpPr/>
          <p:nvPr/>
        </p:nvSpPr>
        <p:spPr>
          <a:xfrm rot="5400000">
            <a:off x="-2778087" y="5901992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9969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72328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1 – State EV Registrations up to 2020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8353023" y="3759716"/>
            <a:ext cx="6225818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 leads in EV registrations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comparable registrations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Counts include a mix of EV types</a:t>
            </a:r>
          </a:p>
          <a:p>
            <a:pPr marL="571500" marR="0" indent="-5715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AEAB42A0-1A41-CA3A-D99A-90ED6243DD31}"/>
              </a:ext>
            </a:extLst>
          </p:cNvPr>
          <p:cNvSpPr/>
          <p:nvPr/>
        </p:nvSpPr>
        <p:spPr>
          <a:xfrm>
            <a:off x="-160984" y="1937268"/>
            <a:ext cx="1538574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6C8EB-152D-6AE7-F49E-B933E1C4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6" y="3918232"/>
            <a:ext cx="18210602" cy="96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71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72328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2 – Make/Model Registrations 2020 (CA and NY)</a:t>
            </a: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5544800" y="4102648"/>
            <a:ext cx="8839200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Tesla Model 3 top in sales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by Tesla Model S, Chevrolet Volt, Nissan Leaf &amp; Toyota Prius Prime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 Tesla Model 3 &amp; S dominate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NY Tesla Model 3 and Toyota Prius Prime lead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suggests a preference for hybrid models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Hesitancy to fully transition to ZEV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05081-D327-39C6-EF0A-09BD432022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3517"/>
            <a:ext cx="15544800" cy="81974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254569F9-0DED-33D1-1722-B969EA5E7799}"/>
              </a:ext>
            </a:extLst>
          </p:cNvPr>
          <p:cNvSpPr/>
          <p:nvPr/>
        </p:nvSpPr>
        <p:spPr>
          <a:xfrm>
            <a:off x="-160984" y="1937268"/>
            <a:ext cx="1483710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2971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72328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3 – ZEV Market Leaders in CA (2021-2023)</a:t>
            </a: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391920" y="4620101"/>
            <a:ext cx="1840230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Tesla leads with Model 3 and Model Y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Underscores brand dominance (established reputation, extensive supercharger network, consumer trust in range &amp; performance)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share is among a few dominant players, posing barriers to other competitors</a:t>
            </a: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9700B90A-0E29-720C-8770-195CAD4C220E}"/>
              </a:ext>
            </a:extLst>
          </p:cNvPr>
          <p:cNvSpPr/>
          <p:nvPr/>
        </p:nvSpPr>
        <p:spPr>
          <a:xfrm>
            <a:off x="-160984" y="1937268"/>
            <a:ext cx="1472280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8EC0DCCE-5926-3391-6608-B80018CA3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47363"/>
            <a:ext cx="11025809" cy="4256445"/>
          </a:xfrm>
          <a:prstGeom prst="rect">
            <a:avLst/>
          </a:prstGeom>
        </p:spPr>
      </p:pic>
      <p:pic>
        <p:nvPicPr>
          <p:cNvPr id="10" name="Picture 9" descr="A graph with numbers and text&#10;&#10;Description automatically generated">
            <a:extLst>
              <a:ext uri="{FF2B5EF4-FFF2-40B4-BE49-F238E27FC236}">
                <a16:creationId xmlns:a16="http://schemas.microsoft.com/office/drawing/2014/main" id="{10C5A066-88F8-B1C1-EB7B-86697F6BA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08" y="9447363"/>
            <a:ext cx="12239045" cy="42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4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72328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4 – CA Fuel Type Dominance 2021-2023 </a:t>
            </a: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0" y="9788006"/>
            <a:ext cx="17241077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Gasoline remains the most prevalent fuel type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 electric (BEV) a distant second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 persistent reliance on gasoline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A4150-E259-D19A-D015-E1202D459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8064"/>
            <a:ext cx="17241078" cy="5696178"/>
          </a:xfrm>
          <a:prstGeom prst="rect">
            <a:avLst/>
          </a:prstGeom>
        </p:spPr>
      </p:pic>
      <p:sp>
        <p:nvSpPr>
          <p:cNvPr id="2" name="Minus Sign 1">
            <a:extLst>
              <a:ext uri="{FF2B5EF4-FFF2-40B4-BE49-F238E27FC236}">
                <a16:creationId xmlns:a16="http://schemas.microsoft.com/office/drawing/2014/main" id="{0A00353B-CF3B-7C1E-7402-980B8C9D7CAF}"/>
              </a:ext>
            </a:extLst>
          </p:cNvPr>
          <p:cNvSpPr/>
          <p:nvPr/>
        </p:nvSpPr>
        <p:spPr>
          <a:xfrm>
            <a:off x="-160984" y="1937268"/>
            <a:ext cx="1463136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49039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198849" y="2512663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5 – CA County ZEV Registrations 2021-2023 </a:t>
            </a: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9753600" y="4202943"/>
            <a:ext cx="14034053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Angeles, Santa Clara &amp; San Diego counties lead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Underscore the impact of population density &amp; infrastructure development in driving adoption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State-level incentives tailored to densely populated areas</a:t>
            </a: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E4FDE60D-5257-EC06-2374-B1296C8BC54E}"/>
              </a:ext>
            </a:extLst>
          </p:cNvPr>
          <p:cNvSpPr/>
          <p:nvPr/>
        </p:nvSpPr>
        <p:spPr>
          <a:xfrm>
            <a:off x="-160984" y="1937268"/>
            <a:ext cx="1481424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5ADBA-24E5-3FE5-1E09-7B9CC3A6F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3" y="3586067"/>
            <a:ext cx="8392271" cy="98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29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553022"/>
            <a:ext cx="21971001" cy="191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Analysis 6 – EV Charging Infrastructure Comparison:</a:t>
            </a:r>
          </a:p>
          <a:p>
            <a:r>
              <a:rPr lang="en-US" dirty="0">
                <a:latin typeface="Arial"/>
                <a:cs typeface="Arial"/>
              </a:rPr>
              <a:t> CA vs NY (2024)</a:t>
            </a:r>
          </a:p>
        </p:txBody>
      </p:sp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Analysis &amp; 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6479998" y="4782389"/>
            <a:ext cx="7567244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disparity between CA and NY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committed to reduce range anxiety with vast network of Level 2 &amp; 3 chargers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 limited charging infrastructure acts as barrier 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37A3CC81-450E-B986-3402-C570CB19FAC6}"/>
              </a:ext>
            </a:extLst>
          </p:cNvPr>
          <p:cNvSpPr/>
          <p:nvPr/>
        </p:nvSpPr>
        <p:spPr>
          <a:xfrm>
            <a:off x="-160984" y="1937268"/>
            <a:ext cx="14699944" cy="786016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 descr="A blue and white line drawing of a gas pump&#10;&#10;Description automatically generated">
            <a:extLst>
              <a:ext uri="{FF2B5EF4-FFF2-40B4-BE49-F238E27FC236}">
                <a16:creationId xmlns:a16="http://schemas.microsoft.com/office/drawing/2014/main" id="{4858CF86-F912-2D13-1477-7949AE7DCC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1" b="4741"/>
          <a:stretch/>
        </p:blipFill>
        <p:spPr>
          <a:xfrm>
            <a:off x="18059400" y="8752418"/>
            <a:ext cx="9255301" cy="6941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DCE3F-69B9-17F1-FF34-36C08DCF2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443835"/>
            <a:ext cx="16143241" cy="88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70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Conclusion - Observations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206500" y="3190675"/>
            <a:ext cx="21971000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leads in both EV sales and charging infrastructure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Fosters extensive network of chargers and progressive policies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rural and suburban areas where charging infrastructure is limited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some regions strong hybrid preference persists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space in densely populated areas like NYC restricts the installation of EV chargers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 transition from traditional automotive manufacturing to electric vehicle production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FFF571-FC40-274E-F45F-A2D147F63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1" y="0"/>
            <a:ext cx="4376682" cy="3928533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8A8F500E-4BB0-8262-CF90-049F46BAA22B}"/>
              </a:ext>
            </a:extLst>
          </p:cNvPr>
          <p:cNvSpPr/>
          <p:nvPr/>
        </p:nvSpPr>
        <p:spPr>
          <a:xfrm>
            <a:off x="-160984" y="1937268"/>
            <a:ext cx="16323004" cy="62776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DC076044-5469-7F93-49BF-1BD9DF08BF06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5694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55DE7-6FEB-8964-AE03-7370C37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"/>
            <a:ext cx="24384000" cy="13703808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1EB88-A57C-4F2F-DC68-95D31F28448B}"/>
              </a:ext>
            </a:extLst>
          </p:cNvPr>
          <p:cNvSpPr txBox="1"/>
          <p:nvPr/>
        </p:nvSpPr>
        <p:spPr>
          <a:xfrm>
            <a:off x="1206500" y="3484084"/>
            <a:ext cx="21971000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</a:rPr>
              <a:t>Level 3 fast chargers are essential in urban areas where residents lack private parking or the ability to install Level 2 chargers, addressing key challenges for renters and city dwellers</a:t>
            </a:r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coordinated approach by governments, private companies, local communities to address barriers for further EV infrastructure development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availability of high-speed charging stations in the more underserved regions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incentives and increase consumer awareness to accelerate BEV adoption</a:t>
            </a: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indent="-5715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14C6C6B5-3E93-DCAD-96E3-3AD47A26B832}"/>
              </a:ext>
            </a:extLst>
          </p:cNvPr>
          <p:cNvSpPr/>
          <p:nvPr/>
        </p:nvSpPr>
        <p:spPr>
          <a:xfrm>
            <a:off x="-160984" y="1937268"/>
            <a:ext cx="11819584" cy="57539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72BB0EE0-EFB1-14B2-0D1E-07C6BE2ACAF7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00987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67E6905-94D0-DE98-F907-628AFAF8B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"/>
          </a:blip>
          <a:srcRect t="7038" b="32315"/>
          <a:stretch/>
        </p:blipFill>
        <p:spPr>
          <a:xfrm>
            <a:off x="-14792" y="0"/>
            <a:ext cx="24398792" cy="13716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xfrm>
            <a:off x="875336" y="1079499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</a:rPr>
              <a:t>Agenda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" name="TextBox 7">
            <a:extLst>
              <a:ext uri="{FF2B5EF4-FFF2-40B4-BE49-F238E27FC236}">
                <a16:creationId xmlns:a16="http://schemas.microsoft.com/office/drawing/2014/main" id="{2B9CE5D3-A4D7-EA90-7872-E23B6315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01091"/>
              </p:ext>
            </p:extLst>
          </p:nvPr>
        </p:nvGraphicFramePr>
        <p:xfrm>
          <a:off x="875336" y="3190674"/>
          <a:ext cx="9269596" cy="799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4" descr="Pixilart - progress bar gif by ASHLEY-OMG">
            <a:extLst>
              <a:ext uri="{FF2B5EF4-FFF2-40B4-BE49-F238E27FC236}">
                <a16:creationId xmlns:a16="http://schemas.microsoft.com/office/drawing/2014/main" id="{20E1BC9B-7B21-A170-AEF1-456309879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02" r="1226" b="15487"/>
          <a:stretch/>
        </p:blipFill>
        <p:spPr bwMode="auto">
          <a:xfrm>
            <a:off x="14216030" y="9408684"/>
            <a:ext cx="10167970" cy="430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63D0EF38-5A4E-8244-D247-E7DBBE7A3909}"/>
              </a:ext>
            </a:extLst>
          </p:cNvPr>
          <p:cNvSpPr/>
          <p:nvPr/>
        </p:nvSpPr>
        <p:spPr>
          <a:xfrm>
            <a:off x="-160984" y="1937268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AFE71EB1-74C5-53C9-674C-0F6DD57BD259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of a car driving on a road with palm trees and a sunset&#10;&#10;Description automatically generated">
            <a:extLst>
              <a:ext uri="{FF2B5EF4-FFF2-40B4-BE49-F238E27FC236}">
                <a16:creationId xmlns:a16="http://schemas.microsoft.com/office/drawing/2014/main" id="{03FF6810-1CA9-D599-987B-D48ED8A68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8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050" y="274320"/>
            <a:ext cx="8023860" cy="4640580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710261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8FEB2-453B-1E17-0895-6AEA6EF6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xfrm>
            <a:off x="466670" y="1079501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dirty="0">
                <a:solidFill>
                  <a:schemeClr val="bg1"/>
                </a:solidFill>
                <a:latin typeface="Arial"/>
              </a:rPr>
              <a:t>Introduction</a:t>
            </a:r>
            <a:endParaRPr lang="en-US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478535" y="3169947"/>
            <a:ext cx="22410818" cy="170613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19" rIns="45719" bIns="45719" anchor="t">
            <a:normAutofit/>
          </a:bodyPr>
          <a:lstStyle/>
          <a:p>
            <a:r>
              <a:rPr lang="en-US" dirty="0">
                <a:latin typeface="Arial"/>
              </a:rPr>
              <a:t>Descriptive Analytics on EV Adoption in Urban Areas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478524" y="4676530"/>
            <a:ext cx="23343984" cy="6945800"/>
          </a:xfrm>
          <a:prstGeom prst="rect">
            <a:avLst/>
          </a:prstGeom>
        </p:spPr>
        <p:txBody>
          <a:bodyPr lIns="50800" tIns="50800" rIns="50800" bIns="50800" anchor="t">
            <a:normAutofit fontScale="92500"/>
          </a:bodyPr>
          <a:lstStyle/>
          <a:p>
            <a:pPr lvl="1" defTabSz="4572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</a:rPr>
              <a:t>Climate change necessitates promoting sustainable transportation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</a:rPr>
              <a:t>EV adoption is critical for reducing urban carbon footprints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</a:rPr>
              <a:t>Examine EV adoption and integration challenges in urban transportation systems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</a:rPr>
              <a:t>Comparative analysis of California and New York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</a:rPr>
              <a:t>Data-driven insights in understanding sustainable urban transportation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battery with green squares&#10;&#10;Description automatically generated">
            <a:extLst>
              <a:ext uri="{FF2B5EF4-FFF2-40B4-BE49-F238E27FC236}">
                <a16:creationId xmlns:a16="http://schemas.microsoft.com/office/drawing/2014/main" id="{43A1E204-6B4B-7524-51BB-AA2F8297B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584" y="9318913"/>
            <a:ext cx="3810000" cy="3810000"/>
          </a:xfrm>
          <a:prstGeom prst="rect">
            <a:avLst/>
          </a:prstGeom>
        </p:spPr>
      </p:pic>
      <p:sp>
        <p:nvSpPr>
          <p:cNvPr id="6" name="Minus Sign 5">
            <a:extLst>
              <a:ext uri="{FF2B5EF4-FFF2-40B4-BE49-F238E27FC236}">
                <a16:creationId xmlns:a16="http://schemas.microsoft.com/office/drawing/2014/main" id="{872F4540-C828-4294-93E9-D742B767ADDF}"/>
              </a:ext>
            </a:extLst>
          </p:cNvPr>
          <p:cNvSpPr/>
          <p:nvPr/>
        </p:nvSpPr>
        <p:spPr>
          <a:xfrm>
            <a:off x="-503884" y="1969920"/>
            <a:ext cx="8230564" cy="616368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10F464AA-C6B8-D65E-CEAE-28B815542BFD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7708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02323-22A3-D9AD-882B-C53F8721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089"/>
            <a:ext cx="24384000" cy="13709145"/>
          </a:xfrm>
          <a:prstGeom prst="rect">
            <a:avLst/>
          </a:prstGeom>
        </p:spPr>
      </p:pic>
      <p:pic>
        <p:nvPicPr>
          <p:cNvPr id="7" name="Image" descr="Text&#10;&#10;Description automatically generated">
            <a:extLst>
              <a:ext uri="{FF2B5EF4-FFF2-40B4-BE49-F238E27FC236}">
                <a16:creationId xmlns:a16="http://schemas.microsoft.com/office/drawing/2014/main" id="{671E19A8-FC41-4304-BE5F-C89E88197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B48658-5C13-42B1-9189-6F988DD02576}"/>
              </a:ext>
            </a:extLst>
          </p:cNvPr>
          <p:cNvSpPr txBox="1"/>
          <p:nvPr/>
        </p:nvSpPr>
        <p:spPr>
          <a:xfrm>
            <a:off x="445501" y="792771"/>
            <a:ext cx="22171291" cy="2718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500" b="1" dirty="0">
                <a:solidFill>
                  <a:schemeClr val="bg1"/>
                </a:solidFill>
                <a:latin typeface="Arial"/>
                <a:cs typeface="Arial"/>
              </a:rPr>
              <a:t>Data Sources</a:t>
            </a:r>
            <a:endParaRPr lang="en-US" sz="85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sz="8500" b="1" dirty="0">
              <a:solidFill>
                <a:schemeClr val="bg2">
                  <a:lumMod val="10000"/>
                </a:schemeClr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9BB40-99F4-4129-8409-ECD61A401CDC}"/>
              </a:ext>
            </a:extLst>
          </p:cNvPr>
          <p:cNvSpPr txBox="1"/>
          <p:nvPr/>
        </p:nvSpPr>
        <p:spPr>
          <a:xfrm>
            <a:off x="445501" y="2544345"/>
            <a:ext cx="22729703" cy="9520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 Registrations Datasets: 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California(267MB),Florida(27.3MB), Wisconsin(266MB),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Colorado(2.05MB), Connecticut(357MB), Maine(15.9MB), 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Minnesota(12.8MB), Montana(60.7MB), North Carolina (1.75MB), 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Jersey(42.9MB), New Mexico(13MB), New York(776MB), 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Oregon(14.2MB), Tennessee(11.8MB) Texas (345MB), 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Virginia(21.7MB), Vermont(5.99MB)  | TOTAL: 2.2GB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https://www.atlasevhub.com/materials/state-ev-registration-data/#data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Charging Stations Dataset | 39.1MB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https://geodata.bts.gov/datasets/usdot::alternative-fueling-stations/about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New ZEV Sales | 2.65MB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https://www.energy.ca.gov/filebrowser/download/6539?fid=6539#block-symsoft-page-title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Vehicle Populati</a:t>
            </a:r>
            <a:r>
              <a:rPr lang="en-US" sz="36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| 6.32MB</a:t>
            </a:r>
          </a:p>
          <a:p>
            <a:pPr algn="l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https://www.energy.ca.gov/filebrowser/download/6311?fid=6311#block-symsoft-page-title</a:t>
            </a:r>
            <a:endParaRPr lang="en-US" sz="3600" i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green car with a plug in the middle&#10;&#10;Description automatically generated">
            <a:extLst>
              <a:ext uri="{FF2B5EF4-FFF2-40B4-BE49-F238E27FC236}">
                <a16:creationId xmlns:a16="http://schemas.microsoft.com/office/drawing/2014/main" id="{94348A4F-4120-B991-8827-D3D5F8E32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204" y="3019484"/>
            <a:ext cx="3810000" cy="3810000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842D03D2-A34F-C33F-6FB2-C5A0349A21A5}"/>
              </a:ext>
            </a:extLst>
          </p:cNvPr>
          <p:cNvSpPr/>
          <p:nvPr/>
        </p:nvSpPr>
        <p:spPr>
          <a:xfrm>
            <a:off x="-568291" y="2020196"/>
            <a:ext cx="9213544" cy="554472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Minus Sign 4">
            <a:extLst>
              <a:ext uri="{FF2B5EF4-FFF2-40B4-BE49-F238E27FC236}">
                <a16:creationId xmlns:a16="http://schemas.microsoft.com/office/drawing/2014/main" id="{6380C76C-0936-A3E8-16CC-F0F0B9CE171E}"/>
              </a:ext>
            </a:extLst>
          </p:cNvPr>
          <p:cNvSpPr/>
          <p:nvPr/>
        </p:nvSpPr>
        <p:spPr>
          <a:xfrm rot="5400000">
            <a:off x="-2811195" y="5764331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1633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7EE5E-305A-9CB1-F3EC-85411D89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" y="6855"/>
            <a:ext cx="24384000" cy="13709145"/>
          </a:xfrm>
          <a:prstGeom prst="rect">
            <a:avLst/>
          </a:prstGeom>
        </p:spPr>
      </p:pic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821784" y="1462074"/>
            <a:ext cx="21971000" cy="1433164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</a:rPr>
              <a:t>Hadoop Cluster Specifications</a:t>
            </a:r>
            <a:endParaRPr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564494-C34C-4EB3-F5E1-471F840D3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41550"/>
              </p:ext>
            </p:extLst>
          </p:nvPr>
        </p:nvGraphicFramePr>
        <p:xfrm>
          <a:off x="821783" y="3509215"/>
          <a:ext cx="15506787" cy="9096440"/>
        </p:xfrm>
        <a:graphic>
          <a:graphicData uri="http://schemas.openxmlformats.org/drawingml/2006/table">
            <a:tbl>
              <a:tblPr firstRow="1" firstCol="1" bandRow="1">
                <a:tableStyleId>{2708684C-4D16-4618-839F-0558EEFCDFE6}</a:tableStyleId>
              </a:tblPr>
              <a:tblGrid>
                <a:gridCol w="7751714">
                  <a:extLst>
                    <a:ext uri="{9D8B030D-6E8A-4147-A177-3AD203B41FA5}">
                      <a16:colId xmlns:a16="http://schemas.microsoft.com/office/drawing/2014/main" val="260226425"/>
                    </a:ext>
                  </a:extLst>
                </a:gridCol>
                <a:gridCol w="7755073">
                  <a:extLst>
                    <a:ext uri="{9D8B030D-6E8A-4147-A177-3AD203B41FA5}">
                      <a16:colId xmlns:a16="http://schemas.microsoft.com/office/drawing/2014/main" val="630024667"/>
                    </a:ext>
                  </a:extLst>
                </a:gridCol>
              </a:tblGrid>
              <a:tr h="10689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Number of nodes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0" dirty="0">
                          <a:solidFill>
                            <a:srgbClr val="000000"/>
                          </a:solidFill>
                          <a:effectLst/>
                        </a:rPr>
                        <a:t>5 Nodes: 2 Master + 3 Work</a:t>
                      </a:r>
                      <a:endParaRPr lang="en-US" sz="4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23777"/>
                  </a:ext>
                </a:extLst>
              </a:tr>
              <a:tr h="10689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OCPUs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4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52657"/>
                  </a:ext>
                </a:extLst>
              </a:tr>
              <a:tr h="10689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CPU Speed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0" dirty="0">
                          <a:solidFill>
                            <a:srgbClr val="000000"/>
                          </a:solidFill>
                          <a:effectLst/>
                        </a:rPr>
                        <a:t>2195.084 MHz</a:t>
                      </a:r>
                      <a:endParaRPr lang="en-US" sz="4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30513"/>
                  </a:ext>
                </a:extLst>
              </a:tr>
              <a:tr h="10689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Memory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rgbClr val="000000"/>
                          </a:solidFill>
                          <a:effectLst/>
                        </a:rPr>
                        <a:t>150 GB</a:t>
                      </a:r>
                      <a:endParaRPr lang="en-US" sz="4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872483"/>
                  </a:ext>
                </a:extLst>
              </a:tr>
              <a:tr h="10689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Storage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rgbClr val="000000"/>
                          </a:solidFill>
                          <a:effectLst/>
                        </a:rPr>
                        <a:t>678 GB</a:t>
                      </a:r>
                      <a:endParaRPr lang="en-US" sz="4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5331"/>
                  </a:ext>
                </a:extLst>
              </a:tr>
              <a:tr h="12504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HDFS Capacity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solidFill>
                            <a:srgbClr val="000000"/>
                          </a:solidFill>
                          <a:effectLst/>
                        </a:rPr>
                        <a:t>147 GB</a:t>
                      </a:r>
                      <a:endParaRPr lang="en-US" sz="4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925261"/>
                  </a:ext>
                </a:extLst>
              </a:tr>
              <a:tr h="12504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Hadoop Version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rgbClr val="000000"/>
                          </a:solidFill>
                          <a:effectLst/>
                        </a:rPr>
                        <a:t>3.2.1</a:t>
                      </a:r>
                      <a:endParaRPr lang="en-US" sz="4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990339"/>
                  </a:ext>
                </a:extLst>
              </a:tr>
              <a:tr h="12504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dirty="0">
                          <a:solidFill>
                            <a:srgbClr val="000000"/>
                          </a:solidFill>
                          <a:effectLst/>
                        </a:rPr>
                        <a:t>Hive Version</a:t>
                      </a:r>
                      <a:endParaRPr lang="en-US" sz="4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rgbClr val="000000"/>
                          </a:solidFill>
                          <a:effectLst/>
                        </a:rPr>
                        <a:t>3.1.2</a:t>
                      </a:r>
                      <a:endParaRPr lang="en-US" sz="4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25709"/>
                  </a:ext>
                </a:extLst>
              </a:tr>
            </a:tbl>
          </a:graphicData>
        </a:graphic>
      </p:graphicFrame>
      <p:pic>
        <p:nvPicPr>
          <p:cNvPr id="4" name="Picture 3" descr="A black device with blue buttons&#10;&#10;Description automatically generated with medium confidence">
            <a:extLst>
              <a:ext uri="{FF2B5EF4-FFF2-40B4-BE49-F238E27FC236}">
                <a16:creationId xmlns:a16="http://schemas.microsoft.com/office/drawing/2014/main" id="{5B2FED04-5BDF-75EF-91B1-0C2080E6B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17" y="9022080"/>
            <a:ext cx="3810000" cy="3810000"/>
          </a:xfrm>
          <a:prstGeom prst="rect">
            <a:avLst/>
          </a:prstGeom>
        </p:spPr>
      </p:pic>
      <p:pic>
        <p:nvPicPr>
          <p:cNvPr id="5" name="Picture 4" descr="A blue and yellow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BCB0CBAA-630C-07FB-64CE-2426DFA41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17" y="4952999"/>
            <a:ext cx="3810000" cy="38100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EA26172-8D80-67B4-625F-E0B6CDD33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771" y="1604215"/>
            <a:ext cx="3810000" cy="3810000"/>
          </a:xfrm>
          <a:prstGeom prst="rect">
            <a:avLst/>
          </a:prstGeom>
        </p:spPr>
      </p:pic>
      <p:sp>
        <p:nvSpPr>
          <p:cNvPr id="8" name="Minus Sign 7">
            <a:extLst>
              <a:ext uri="{FF2B5EF4-FFF2-40B4-BE49-F238E27FC236}">
                <a16:creationId xmlns:a16="http://schemas.microsoft.com/office/drawing/2014/main" id="{632B9D13-940E-D645-F472-5702364C353A}"/>
              </a:ext>
            </a:extLst>
          </p:cNvPr>
          <p:cNvSpPr/>
          <p:nvPr/>
        </p:nvSpPr>
        <p:spPr>
          <a:xfrm>
            <a:off x="-884414" y="2398870"/>
            <a:ext cx="18472706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71D14496-B112-0D44-BCBF-894DD2B58A88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C153B5-6ED4-841C-2AD6-E70062C3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1D3A9-07EF-49CD-89B4-3331B1F68373}"/>
              </a:ext>
            </a:extLst>
          </p:cNvPr>
          <p:cNvSpPr txBox="1"/>
          <p:nvPr/>
        </p:nvSpPr>
        <p:spPr>
          <a:xfrm>
            <a:off x="1009649" y="2669734"/>
            <a:ext cx="19290187" cy="8217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Size: 2.2 Gigabytes</a:t>
            </a:r>
          </a:p>
          <a:p>
            <a:pPr algn="l"/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Dataset Information:</a:t>
            </a:r>
          </a:p>
          <a:p>
            <a:pPr algn="l"/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State EV Registration CSVs: </a:t>
            </a:r>
            <a:r>
              <a:rPr lang="en-US" sz="4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registration_date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state, 	</a:t>
            </a:r>
            <a:r>
              <a:rPr lang="en-US" sz="4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vehicle_name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make, model </a:t>
            </a: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Total Python Cleaning Time: 2 minutes</a:t>
            </a:r>
          </a:p>
          <a:p>
            <a:pPr algn="l"/>
            <a:endParaRPr lang="en-US" sz="4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l"/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Total time to Create and Populate tables from RAW csv files in     	Hive: ~2-3 minutes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51566A-0324-AE2B-B4EB-CA62746D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Workflow &amp; Implementation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D926585-B5D3-2DC5-5CEA-9EFD68E0B323}"/>
              </a:ext>
            </a:extLst>
          </p:cNvPr>
          <p:cNvSpPr/>
          <p:nvPr/>
        </p:nvSpPr>
        <p:spPr>
          <a:xfrm>
            <a:off x="1009648" y="5162251"/>
            <a:ext cx="2091871" cy="1208314"/>
          </a:xfrm>
          <a:prstGeom prst="rightArrow">
            <a:avLst/>
          </a:prstGeom>
          <a:solidFill>
            <a:srgbClr val="68F8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E24713-2E4E-9310-03FC-BCE7EA9B367F}"/>
              </a:ext>
            </a:extLst>
          </p:cNvPr>
          <p:cNvSpPr/>
          <p:nvPr/>
        </p:nvSpPr>
        <p:spPr>
          <a:xfrm>
            <a:off x="1009648" y="7251961"/>
            <a:ext cx="2091871" cy="1208314"/>
          </a:xfrm>
          <a:prstGeom prst="rightArrow">
            <a:avLst/>
          </a:prstGeom>
          <a:solidFill>
            <a:srgbClr val="68F8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 descr="A black background with a square&#10;&#10;Description automatically generated">
            <a:extLst>
              <a:ext uri="{FF2B5EF4-FFF2-40B4-BE49-F238E27FC236}">
                <a16:creationId xmlns:a16="http://schemas.microsoft.com/office/drawing/2014/main" id="{7CA7DA91-E4EA-625C-C60F-0404CC82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960" y="7566660"/>
            <a:ext cx="5055512" cy="5747853"/>
          </a:xfrm>
          <a:prstGeom prst="rect">
            <a:avLst/>
          </a:prstGeom>
        </p:spPr>
      </p:pic>
      <p:sp>
        <p:nvSpPr>
          <p:cNvPr id="8" name="Minus Sign 7">
            <a:extLst>
              <a:ext uri="{FF2B5EF4-FFF2-40B4-BE49-F238E27FC236}">
                <a16:creationId xmlns:a16="http://schemas.microsoft.com/office/drawing/2014/main" id="{14D85DB8-7936-2B40-5499-9E3F02F5E615}"/>
              </a:ext>
            </a:extLst>
          </p:cNvPr>
          <p:cNvSpPr/>
          <p:nvPr/>
        </p:nvSpPr>
        <p:spPr>
          <a:xfrm>
            <a:off x="644596" y="1902678"/>
            <a:ext cx="14392372" cy="764299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56C63425-C90F-B465-4C1F-A51664D6D222}"/>
              </a:ext>
            </a:extLst>
          </p:cNvPr>
          <p:cNvSpPr/>
          <p:nvPr/>
        </p:nvSpPr>
        <p:spPr>
          <a:xfrm rot="5400000">
            <a:off x="-2576300" y="6096864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B4C34A-263D-B62A-53D2-C8275F846D6B}"/>
              </a:ext>
            </a:extLst>
          </p:cNvPr>
          <p:cNvSpPr/>
          <p:nvPr/>
        </p:nvSpPr>
        <p:spPr>
          <a:xfrm>
            <a:off x="1009648" y="9208667"/>
            <a:ext cx="2091871" cy="1208314"/>
          </a:xfrm>
          <a:prstGeom prst="rightArrow">
            <a:avLst/>
          </a:prstGeom>
          <a:solidFill>
            <a:srgbClr val="68F8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DC3A3F-7B9C-E0E5-18D6-ADFCE6A0D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7D805CE-5639-9AD4-4E7E-5D02582559CB}"/>
              </a:ext>
            </a:extLst>
          </p:cNvPr>
          <p:cNvSpPr/>
          <p:nvPr/>
        </p:nvSpPr>
        <p:spPr>
          <a:xfrm rot="10800000">
            <a:off x="132676" y="6556674"/>
            <a:ext cx="6546612" cy="6875416"/>
          </a:xfrm>
          <a:prstGeom prst="rightArrow">
            <a:avLst>
              <a:gd name="adj1" fmla="val 79830"/>
              <a:gd name="adj2" fmla="val 30441"/>
            </a:avLst>
          </a:prstGeom>
          <a:solidFill>
            <a:srgbClr val="FFC000"/>
          </a:solidFill>
          <a:ln w="19050" cap="flat">
            <a:solidFill>
              <a:srgbClr val="FCA81C"/>
            </a:solidFill>
            <a:prstDash val="solid"/>
            <a:miter/>
          </a:ln>
          <a:effectLst>
            <a:outerShdw blurRad="139700" dist="63500" dir="9000000" algn="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1828800" hangingPunct="1">
              <a:defRPr/>
            </a:pPr>
            <a:endParaRPr lang="en-IN" sz="3600" dirty="0">
              <a:solidFill>
                <a:srgbClr val="FFFF00"/>
              </a:solidFill>
              <a:latin typeface="Futura Bk B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7CE19-8233-F37D-9457-C9DF89C05C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45244" y="323014"/>
            <a:ext cx="17373600" cy="1286724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7C7EE-1DAF-9395-1CB5-26F3610B7C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5706" y="2000689"/>
            <a:ext cx="6583680" cy="5442336"/>
          </a:xfrm>
          <a:prstGeom prst="rect">
            <a:avLst/>
          </a:prstGeom>
          <a:noFill/>
        </p:spPr>
      </p:pic>
      <p:sp>
        <p:nvSpPr>
          <p:cNvPr id="133" name="Title 1"/>
          <p:cNvSpPr txBox="1">
            <a:spLocks/>
          </p:cNvSpPr>
          <p:nvPr/>
        </p:nvSpPr>
        <p:spPr>
          <a:xfrm>
            <a:off x="0" y="-52291"/>
            <a:ext cx="21945516" cy="233106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1828800">
              <a:defRPr/>
            </a:pPr>
            <a:endParaRPr lang="en-IN" sz="6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6" name="Left Arrow 26">
            <a:extLst>
              <a:ext uri="{FF2B5EF4-FFF2-40B4-BE49-F238E27FC236}">
                <a16:creationId xmlns:a16="http://schemas.microsoft.com/office/drawing/2014/main" id="{214C8902-E8A3-4676-BDA4-083F98F8EA5E}"/>
              </a:ext>
            </a:extLst>
          </p:cNvPr>
          <p:cNvSpPr/>
          <p:nvPr/>
        </p:nvSpPr>
        <p:spPr>
          <a:xfrm>
            <a:off x="7665450" y="8679316"/>
            <a:ext cx="15621220" cy="640110"/>
          </a:xfrm>
          <a:prstGeom prst="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 dirty="0">
              <a:solidFill>
                <a:prstClr val="white"/>
              </a:solidFill>
              <a:latin typeface="Roboto Light" charset="0"/>
            </a:endParaRPr>
          </a:p>
        </p:txBody>
      </p:sp>
      <p:sp>
        <p:nvSpPr>
          <p:cNvPr id="129" name="U-Turn Arrow 21">
            <a:extLst>
              <a:ext uri="{FF2B5EF4-FFF2-40B4-BE49-F238E27FC236}">
                <a16:creationId xmlns:a16="http://schemas.microsoft.com/office/drawing/2014/main" id="{86A1CD40-1C8F-46F2-AE10-1E933FA1DF2C}"/>
              </a:ext>
            </a:extLst>
          </p:cNvPr>
          <p:cNvSpPr/>
          <p:nvPr/>
        </p:nvSpPr>
        <p:spPr>
          <a:xfrm rot="5400000">
            <a:off x="20930382" y="5805169"/>
            <a:ext cx="4702158" cy="2106136"/>
          </a:xfrm>
          <a:prstGeom prst="uturnArrow">
            <a:avLst>
              <a:gd name="adj1" fmla="val 14011"/>
              <a:gd name="adj2" fmla="val 13630"/>
              <a:gd name="adj3" fmla="val 14124"/>
              <a:gd name="adj4" fmla="val 43750"/>
              <a:gd name="adj5" fmla="val 689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 dirty="0">
              <a:solidFill>
                <a:prstClr val="black"/>
              </a:solidFill>
              <a:latin typeface="Roboto Light" charset="0"/>
            </a:endParaRPr>
          </a:p>
        </p:txBody>
      </p:sp>
      <p:sp>
        <p:nvSpPr>
          <p:cNvPr id="130" name="Left Arrow 27">
            <a:extLst>
              <a:ext uri="{FF2B5EF4-FFF2-40B4-BE49-F238E27FC236}">
                <a16:creationId xmlns:a16="http://schemas.microsoft.com/office/drawing/2014/main" id="{D38AC6C1-9674-4406-AEA8-91BF6E7358B0}"/>
              </a:ext>
            </a:extLst>
          </p:cNvPr>
          <p:cNvSpPr/>
          <p:nvPr/>
        </p:nvSpPr>
        <p:spPr>
          <a:xfrm flipH="1">
            <a:off x="2851279" y="4339846"/>
            <a:ext cx="20237776" cy="640110"/>
          </a:xfrm>
          <a:prstGeom prst="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US" sz="3600" kern="1200" dirty="0">
              <a:solidFill>
                <a:prstClr val="white"/>
              </a:solidFill>
              <a:latin typeface="Roboto Light" charset="0"/>
            </a:endParaRPr>
          </a:p>
        </p:txBody>
      </p:sp>
      <p:sp>
        <p:nvSpPr>
          <p:cNvPr id="131" name="Chevron 15">
            <a:extLst>
              <a:ext uri="{FF2B5EF4-FFF2-40B4-BE49-F238E27FC236}">
                <a16:creationId xmlns:a16="http://schemas.microsoft.com/office/drawing/2014/main" id="{FDD9B9BB-4A55-4E6C-BD4F-0106441B836A}"/>
              </a:ext>
            </a:extLst>
          </p:cNvPr>
          <p:cNvSpPr/>
          <p:nvPr/>
        </p:nvSpPr>
        <p:spPr>
          <a:xfrm>
            <a:off x="7549884" y="3093786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2" name="Chevron 16">
            <a:extLst>
              <a:ext uri="{FF2B5EF4-FFF2-40B4-BE49-F238E27FC236}">
                <a16:creationId xmlns:a16="http://schemas.microsoft.com/office/drawing/2014/main" id="{E695A1C8-BDDA-4D26-84E9-01B0D51FF8D5}"/>
              </a:ext>
            </a:extLst>
          </p:cNvPr>
          <p:cNvSpPr/>
          <p:nvPr/>
        </p:nvSpPr>
        <p:spPr>
          <a:xfrm>
            <a:off x="12499110" y="3214961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5" name="Chevron 17">
            <a:extLst>
              <a:ext uri="{FF2B5EF4-FFF2-40B4-BE49-F238E27FC236}">
                <a16:creationId xmlns:a16="http://schemas.microsoft.com/office/drawing/2014/main" id="{122E3C2B-1205-4E23-9F85-6485145AF25E}"/>
              </a:ext>
            </a:extLst>
          </p:cNvPr>
          <p:cNvSpPr/>
          <p:nvPr/>
        </p:nvSpPr>
        <p:spPr>
          <a:xfrm>
            <a:off x="17317686" y="3135587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6" name="Chevron 18">
            <a:extLst>
              <a:ext uri="{FF2B5EF4-FFF2-40B4-BE49-F238E27FC236}">
                <a16:creationId xmlns:a16="http://schemas.microsoft.com/office/drawing/2014/main" id="{44818F83-23FB-4A38-AEA8-71B3DA891012}"/>
              </a:ext>
            </a:extLst>
          </p:cNvPr>
          <p:cNvSpPr/>
          <p:nvPr/>
        </p:nvSpPr>
        <p:spPr>
          <a:xfrm>
            <a:off x="262724" y="3006041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3" name="Chevron 22">
            <a:extLst>
              <a:ext uri="{FF2B5EF4-FFF2-40B4-BE49-F238E27FC236}">
                <a16:creationId xmlns:a16="http://schemas.microsoft.com/office/drawing/2014/main" id="{BCE92A6D-40AF-4C64-9B88-80A18880F77E}"/>
              </a:ext>
            </a:extLst>
          </p:cNvPr>
          <p:cNvSpPr/>
          <p:nvPr/>
        </p:nvSpPr>
        <p:spPr>
          <a:xfrm flipH="1">
            <a:off x="17466687" y="7449108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4" name="Chevron 23">
            <a:extLst>
              <a:ext uri="{FF2B5EF4-FFF2-40B4-BE49-F238E27FC236}">
                <a16:creationId xmlns:a16="http://schemas.microsoft.com/office/drawing/2014/main" id="{5F1ECD56-9873-4A04-B22C-8687A98BC402}"/>
              </a:ext>
            </a:extLst>
          </p:cNvPr>
          <p:cNvSpPr/>
          <p:nvPr/>
        </p:nvSpPr>
        <p:spPr>
          <a:xfrm flipH="1">
            <a:off x="12436116" y="7413550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6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6" name="Chevron 25">
            <a:extLst>
              <a:ext uri="{FF2B5EF4-FFF2-40B4-BE49-F238E27FC236}">
                <a16:creationId xmlns:a16="http://schemas.microsoft.com/office/drawing/2014/main" id="{8E7F9A9B-DFC3-4809-B07F-DE5FA1DE9B1A}"/>
              </a:ext>
            </a:extLst>
          </p:cNvPr>
          <p:cNvSpPr/>
          <p:nvPr/>
        </p:nvSpPr>
        <p:spPr>
          <a:xfrm flipH="1">
            <a:off x="599306" y="8174365"/>
            <a:ext cx="6024340" cy="3587538"/>
          </a:xfrm>
          <a:prstGeom prst="chevron">
            <a:avLst>
              <a:gd name="adj" fmla="val 20758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B8035E-CBB6-41B3-BA7E-A11ACDCB2961}"/>
              </a:ext>
            </a:extLst>
          </p:cNvPr>
          <p:cNvSpPr/>
          <p:nvPr/>
        </p:nvSpPr>
        <p:spPr>
          <a:xfrm>
            <a:off x="883041" y="1716266"/>
            <a:ext cx="393647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Datasets </a:t>
            </a:r>
            <a:endParaRPr lang="en-US" sz="6400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F98370-A8E6-4962-8127-15168F60B138}"/>
              </a:ext>
            </a:extLst>
          </p:cNvPr>
          <p:cNvSpPr/>
          <p:nvPr/>
        </p:nvSpPr>
        <p:spPr>
          <a:xfrm>
            <a:off x="3739632" y="3785576"/>
            <a:ext cx="1536700" cy="1536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21C0D7-D3DA-4587-9F00-8D773A4AB1A7}"/>
              </a:ext>
            </a:extLst>
          </p:cNvPr>
          <p:cNvSpPr/>
          <p:nvPr/>
        </p:nvSpPr>
        <p:spPr>
          <a:xfrm>
            <a:off x="13122296" y="3290920"/>
            <a:ext cx="4392706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To Linux Server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A7C32D-D25F-4E10-B9ED-73475AA07A3A}"/>
              </a:ext>
            </a:extLst>
          </p:cNvPr>
          <p:cNvSpPr/>
          <p:nvPr/>
        </p:nvSpPr>
        <p:spPr>
          <a:xfrm>
            <a:off x="10943830" y="3939186"/>
            <a:ext cx="1536700" cy="1536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644790-3B31-4FC3-B583-88146B8828F3}"/>
              </a:ext>
            </a:extLst>
          </p:cNvPr>
          <p:cNvSpPr/>
          <p:nvPr/>
        </p:nvSpPr>
        <p:spPr>
          <a:xfrm>
            <a:off x="16920320" y="3265182"/>
            <a:ext cx="508637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</a:p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      </a:t>
            </a:r>
          </a:p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B9DFB5-A38E-4C6F-8B6C-4DA6CA7B508F}"/>
              </a:ext>
            </a:extLst>
          </p:cNvPr>
          <p:cNvSpPr/>
          <p:nvPr/>
        </p:nvSpPr>
        <p:spPr>
          <a:xfrm>
            <a:off x="15969711" y="4025465"/>
            <a:ext cx="1536700" cy="15367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8296D-BE7F-4571-8E1B-3793FCBC6B6D}"/>
              </a:ext>
            </a:extLst>
          </p:cNvPr>
          <p:cNvSpPr/>
          <p:nvPr/>
        </p:nvSpPr>
        <p:spPr>
          <a:xfrm>
            <a:off x="19006056" y="7548468"/>
            <a:ext cx="350130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External Tables</a:t>
            </a:r>
            <a:endParaRPr lang="en-IN" sz="6400" kern="1200" dirty="0">
              <a:solidFill>
                <a:prstClr val="white">
                  <a:lumMod val="85000"/>
                </a:prstClr>
              </a:solidFill>
              <a:latin typeface="Arial" panose="020B060402020202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164D28-3ED7-4703-9140-9B9A74B5DF01}"/>
              </a:ext>
            </a:extLst>
          </p:cNvPr>
          <p:cNvSpPr/>
          <p:nvPr/>
        </p:nvSpPr>
        <p:spPr>
          <a:xfrm>
            <a:off x="20872467" y="3898168"/>
            <a:ext cx="1536700" cy="15367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78AA61-ADBB-46AB-9687-98AB27F61357}"/>
              </a:ext>
            </a:extLst>
          </p:cNvPr>
          <p:cNvSpPr/>
          <p:nvPr/>
        </p:nvSpPr>
        <p:spPr>
          <a:xfrm>
            <a:off x="17592073" y="8275170"/>
            <a:ext cx="1536700" cy="1536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FD6E56-03E7-4250-9460-0425944E28AC}"/>
              </a:ext>
            </a:extLst>
          </p:cNvPr>
          <p:cNvSpPr/>
          <p:nvPr/>
        </p:nvSpPr>
        <p:spPr>
          <a:xfrm>
            <a:off x="8442252" y="3579539"/>
            <a:ext cx="2834958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Data</a:t>
            </a:r>
            <a:endParaRPr lang="en-IN" sz="6400" kern="1200" dirty="0">
              <a:solidFill>
                <a:prstClr val="white">
                  <a:lumMod val="8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0C9405-D3C2-4620-90F5-46B94F3AFF9C}"/>
              </a:ext>
            </a:extLst>
          </p:cNvPr>
          <p:cNvSpPr/>
          <p:nvPr/>
        </p:nvSpPr>
        <p:spPr>
          <a:xfrm>
            <a:off x="12599839" y="8144262"/>
            <a:ext cx="1536700" cy="1536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DF4E87-613F-4A50-98E9-F5A5833FAA2A}"/>
              </a:ext>
            </a:extLst>
          </p:cNvPr>
          <p:cNvSpPr/>
          <p:nvPr/>
        </p:nvSpPr>
        <p:spPr>
          <a:xfrm>
            <a:off x="13249343" y="7412431"/>
            <a:ext cx="4277836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&amp;</a:t>
            </a: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Validate</a:t>
            </a:r>
          </a:p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Data</a:t>
            </a:r>
            <a:endParaRPr lang="en-IN" sz="6400" kern="1200" dirty="0">
              <a:solidFill>
                <a:prstClr val="white">
                  <a:lumMod val="8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EB6709-9CFC-4E1B-A467-8C72675A12D9}"/>
              </a:ext>
            </a:extLst>
          </p:cNvPr>
          <p:cNvSpPr/>
          <p:nvPr/>
        </p:nvSpPr>
        <p:spPr>
          <a:xfrm>
            <a:off x="919973" y="9197340"/>
            <a:ext cx="1536700" cy="1536700"/>
          </a:xfrm>
          <a:prstGeom prst="ellipse">
            <a:avLst/>
          </a:prstGeom>
          <a:solidFill>
            <a:srgbClr val="0E1118"/>
          </a:solidFill>
          <a:ln>
            <a:solidFill>
              <a:srgbClr val="030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B6FA1-1FE8-480E-BE43-A282B8DA30CB}"/>
              </a:ext>
            </a:extLst>
          </p:cNvPr>
          <p:cNvGrpSpPr/>
          <p:nvPr/>
        </p:nvGrpSpPr>
        <p:grpSpPr>
          <a:xfrm>
            <a:off x="16321568" y="4185426"/>
            <a:ext cx="1135548" cy="1376739"/>
            <a:chOff x="2567671" y="1357314"/>
            <a:chExt cx="366087" cy="444455"/>
          </a:xfrm>
        </p:grpSpPr>
        <p:sp>
          <p:nvSpPr>
            <p:cNvPr id="32" name="Freeform 6054">
              <a:extLst>
                <a:ext uri="{FF2B5EF4-FFF2-40B4-BE49-F238E27FC236}">
                  <a16:creationId xmlns:a16="http://schemas.microsoft.com/office/drawing/2014/main" id="{4563B63B-EBC8-4D44-854D-2C1F6B61F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946" y="1401764"/>
              <a:ext cx="61913" cy="274638"/>
            </a:xfrm>
            <a:custGeom>
              <a:avLst/>
              <a:gdLst>
                <a:gd name="T0" fmla="*/ 14 w 14"/>
                <a:gd name="T1" fmla="*/ 0 h 63"/>
                <a:gd name="T2" fmla="*/ 0 w 14"/>
                <a:gd name="T3" fmla="*/ 29 h 63"/>
                <a:gd name="T4" fmla="*/ 0 w 14"/>
                <a:gd name="T5" fmla="*/ 35 h 63"/>
                <a:gd name="T6" fmla="*/ 14 w 14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3">
                  <a:moveTo>
                    <a:pt x="14" y="0"/>
                  </a:moveTo>
                  <a:cubicBezTo>
                    <a:pt x="14" y="13"/>
                    <a:pt x="8" y="25"/>
                    <a:pt x="0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14" y="50"/>
                    <a:pt x="14" y="63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 dirty="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3" name="Freeform 6055">
              <a:extLst>
                <a:ext uri="{FF2B5EF4-FFF2-40B4-BE49-F238E27FC236}">
                  <a16:creationId xmlns:a16="http://schemas.microsoft.com/office/drawing/2014/main" id="{8D7EBFE9-6A94-4EA7-9EE3-8565ADE5D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359" y="1401764"/>
              <a:ext cx="63500" cy="274638"/>
            </a:xfrm>
            <a:custGeom>
              <a:avLst/>
              <a:gdLst>
                <a:gd name="T0" fmla="*/ 0 w 14"/>
                <a:gd name="T1" fmla="*/ 0 h 63"/>
                <a:gd name="T2" fmla="*/ 14 w 14"/>
                <a:gd name="T3" fmla="*/ 28 h 63"/>
                <a:gd name="T4" fmla="*/ 14 w 14"/>
                <a:gd name="T5" fmla="*/ 35 h 63"/>
                <a:gd name="T6" fmla="*/ 0 w 14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3">
                  <a:moveTo>
                    <a:pt x="0" y="0"/>
                  </a:moveTo>
                  <a:cubicBezTo>
                    <a:pt x="0" y="13"/>
                    <a:pt x="7" y="24"/>
                    <a:pt x="14" y="2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6" y="38"/>
                    <a:pt x="0" y="49"/>
                    <a:pt x="0" y="63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4" name="Rectangle 6056">
              <a:extLst>
                <a:ext uri="{FF2B5EF4-FFF2-40B4-BE49-F238E27FC236}">
                  <a16:creationId xmlns:a16="http://schemas.microsoft.com/office/drawing/2014/main" id="{D80405A2-3D13-4ED9-92D3-161AE50A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1" y="1357314"/>
              <a:ext cx="266700" cy="34925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5" name="Rectangle 6057">
              <a:extLst>
                <a:ext uri="{FF2B5EF4-FFF2-40B4-BE49-F238E27FC236}">
                  <a16:creationId xmlns:a16="http://schemas.microsoft.com/office/drawing/2014/main" id="{73B7AD6F-CE1E-4F51-903C-9E4C99275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671" y="1690689"/>
              <a:ext cx="266700" cy="34925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6" name="Line 6058">
              <a:extLst>
                <a:ext uri="{FF2B5EF4-FFF2-40B4-BE49-F238E27FC236}">
                  <a16:creationId xmlns:a16="http://schemas.microsoft.com/office/drawing/2014/main" id="{4959B938-D3C2-4924-9276-CFA1468FD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1334" y="1651002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7" name="Line 6059">
              <a:extLst>
                <a:ext uri="{FF2B5EF4-FFF2-40B4-BE49-F238E27FC236}">
                  <a16:creationId xmlns:a16="http://schemas.microsoft.com/office/drawing/2014/main" id="{DBE7E922-2138-4FCC-A68D-93594B014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628777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8" name="Line 6060">
              <a:extLst>
                <a:ext uri="{FF2B5EF4-FFF2-40B4-BE49-F238E27FC236}">
                  <a16:creationId xmlns:a16="http://schemas.microsoft.com/office/drawing/2014/main" id="{C3AC9945-48F8-4FD4-BD6B-5AB665576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709" y="1651002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39" name="Line 6061">
              <a:extLst>
                <a:ext uri="{FF2B5EF4-FFF2-40B4-BE49-F238E27FC236}">
                  <a16:creationId xmlns:a16="http://schemas.microsoft.com/office/drawing/2014/main" id="{7E581FEE-3190-49BB-86C7-8DE97746A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550989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0" name="Line 6062">
              <a:extLst>
                <a:ext uri="{FF2B5EF4-FFF2-40B4-BE49-F238E27FC236}">
                  <a16:creationId xmlns:a16="http://schemas.microsoft.com/office/drawing/2014/main" id="{DE91EB3E-344F-453F-93C4-EEDCE13F7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589089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1" name="Line 6063">
              <a:extLst>
                <a:ext uri="{FF2B5EF4-FFF2-40B4-BE49-F238E27FC236}">
                  <a16:creationId xmlns:a16="http://schemas.microsoft.com/office/drawing/2014/main" id="{D7415730-9A89-4FFA-8ADE-82F953EBD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511302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2" name="Line 6064">
              <a:extLst>
                <a:ext uri="{FF2B5EF4-FFF2-40B4-BE49-F238E27FC236}">
                  <a16:creationId xmlns:a16="http://schemas.microsoft.com/office/drawing/2014/main" id="{5DB9438A-33C8-4E27-8068-71BD04F37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1334" y="1471614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 dirty="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3" name="Line 6065">
              <a:extLst>
                <a:ext uri="{FF2B5EF4-FFF2-40B4-BE49-F238E27FC236}">
                  <a16:creationId xmlns:a16="http://schemas.microsoft.com/office/drawing/2014/main" id="{135ADCFE-E63B-48A3-BEEB-83048ECB8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471614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4" name="Line 6066">
              <a:extLst>
                <a:ext uri="{FF2B5EF4-FFF2-40B4-BE49-F238E27FC236}">
                  <a16:creationId xmlns:a16="http://schemas.microsoft.com/office/drawing/2014/main" id="{AFB8DF8E-3829-4A73-B424-8C1149D1F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021" y="1431927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 dirty="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  <p:sp>
          <p:nvSpPr>
            <p:cNvPr id="45" name="Line 6067">
              <a:extLst>
                <a:ext uri="{FF2B5EF4-FFF2-40B4-BE49-F238E27FC236}">
                  <a16:creationId xmlns:a16="http://schemas.microsoft.com/office/drawing/2014/main" id="{FF9B5E4B-4FC4-4F5F-8C98-709067365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3758" y="1801769"/>
              <a:ext cx="0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fr-CA" sz="3600">
                <a:solidFill>
                  <a:sysClr val="windowText" lastClr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ACE892-E624-4F5A-B705-CFC5ED381B12}"/>
              </a:ext>
            </a:extLst>
          </p:cNvPr>
          <p:cNvGrpSpPr/>
          <p:nvPr/>
        </p:nvGrpSpPr>
        <p:grpSpPr>
          <a:xfrm>
            <a:off x="13521777" y="8481833"/>
            <a:ext cx="460374" cy="323850"/>
            <a:chOff x="4929188" y="1379538"/>
            <a:chExt cx="230187" cy="161925"/>
          </a:xfrm>
        </p:grpSpPr>
        <p:sp>
          <p:nvSpPr>
            <p:cNvPr id="65" name="Line 40">
              <a:extLst>
                <a:ext uri="{FF2B5EF4-FFF2-40B4-BE49-F238E27FC236}">
                  <a16:creationId xmlns:a16="http://schemas.microsoft.com/office/drawing/2014/main" id="{7CBA2D99-7342-4132-88A8-168D1BE17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9188" y="1449388"/>
              <a:ext cx="152400" cy="92075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F94740C3-49F6-4D0A-B500-DFA37A48A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1379538"/>
              <a:ext cx="77787" cy="87313"/>
            </a:xfrm>
            <a:custGeom>
              <a:avLst/>
              <a:gdLst>
                <a:gd name="T0" fmla="*/ 27 w 49"/>
                <a:gd name="T1" fmla="*/ 55 h 55"/>
                <a:gd name="T2" fmla="*/ 0 w 49"/>
                <a:gd name="T3" fmla="*/ 44 h 55"/>
                <a:gd name="T4" fmla="*/ 0 w 49"/>
                <a:gd name="T5" fmla="*/ 13 h 55"/>
                <a:gd name="T6" fmla="*/ 21 w 49"/>
                <a:gd name="T7" fmla="*/ 0 h 55"/>
                <a:gd name="T8" fmla="*/ 24 w 49"/>
                <a:gd name="T9" fmla="*/ 27 h 55"/>
                <a:gd name="T10" fmla="*/ 49 w 49"/>
                <a:gd name="T11" fmla="*/ 41 h 55"/>
                <a:gd name="T12" fmla="*/ 27 w 4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5">
                  <a:moveTo>
                    <a:pt x="27" y="55"/>
                  </a:moveTo>
                  <a:lnTo>
                    <a:pt x="0" y="44"/>
                  </a:lnTo>
                  <a:lnTo>
                    <a:pt x="0" y="13"/>
                  </a:lnTo>
                  <a:lnTo>
                    <a:pt x="21" y="0"/>
                  </a:lnTo>
                  <a:lnTo>
                    <a:pt x="24" y="27"/>
                  </a:lnTo>
                  <a:lnTo>
                    <a:pt x="49" y="41"/>
                  </a:lnTo>
                  <a:lnTo>
                    <a:pt x="27" y="55"/>
                  </a:ln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E05210-0D67-4E10-A30E-F0B4A18C304E}"/>
              </a:ext>
            </a:extLst>
          </p:cNvPr>
          <p:cNvGrpSpPr/>
          <p:nvPr/>
        </p:nvGrpSpPr>
        <p:grpSpPr>
          <a:xfrm>
            <a:off x="17963654" y="8701897"/>
            <a:ext cx="736602" cy="565150"/>
            <a:chOff x="7805738" y="1401763"/>
            <a:chExt cx="368301" cy="282575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815825E8-F558-41CB-9242-291168269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738" y="1455738"/>
              <a:ext cx="122238" cy="228600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0" name="Rectangle 78">
              <a:extLst>
                <a:ext uri="{FF2B5EF4-FFF2-40B4-BE49-F238E27FC236}">
                  <a16:creationId xmlns:a16="http://schemas.microsoft.com/office/drawing/2014/main" id="{76D9B5F6-BAAB-4762-ADAD-DF82BABC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976" y="1401763"/>
              <a:ext cx="123825" cy="282575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1" name="Rectangle 79">
              <a:extLst>
                <a:ext uri="{FF2B5EF4-FFF2-40B4-BE49-F238E27FC236}">
                  <a16:creationId xmlns:a16="http://schemas.microsoft.com/office/drawing/2014/main" id="{187D02DB-FC55-42E9-85C6-153641BB9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801" y="1455738"/>
              <a:ext cx="122238" cy="228600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2" name="Rectangle 80">
              <a:extLst>
                <a:ext uri="{FF2B5EF4-FFF2-40B4-BE49-F238E27FC236}">
                  <a16:creationId xmlns:a16="http://schemas.microsoft.com/office/drawing/2014/main" id="{260E9A5C-9592-451E-80A0-685DF56C6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0663" y="1490663"/>
              <a:ext cx="52388" cy="71438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3" name="Rectangle 81">
              <a:extLst>
                <a:ext uri="{FF2B5EF4-FFF2-40B4-BE49-F238E27FC236}">
                  <a16:creationId xmlns:a16="http://schemas.microsoft.com/office/drawing/2014/main" id="{FA7B1893-3198-4D31-B121-EF532F25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726" y="1490663"/>
              <a:ext cx="52388" cy="71438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4" name="Rectangle 82">
              <a:extLst>
                <a:ext uri="{FF2B5EF4-FFF2-40B4-BE49-F238E27FC236}">
                  <a16:creationId xmlns:a16="http://schemas.microsoft.com/office/drawing/2014/main" id="{D9E18158-3117-4197-9072-080DBF343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488" y="1438276"/>
              <a:ext cx="52388" cy="87313"/>
            </a:xfrm>
            <a:prstGeom prst="rect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5" name="Line 83">
              <a:extLst>
                <a:ext uri="{FF2B5EF4-FFF2-40B4-BE49-F238E27FC236}">
                  <a16:creationId xmlns:a16="http://schemas.microsoft.com/office/drawing/2014/main" id="{99118E27-8715-4084-9A15-21E2155B2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188" y="1597026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6" name="Line 84">
              <a:extLst>
                <a:ext uri="{FF2B5EF4-FFF2-40B4-BE49-F238E27FC236}">
                  <a16:creationId xmlns:a16="http://schemas.microsoft.com/office/drawing/2014/main" id="{FF3D8355-EB7D-4A57-86DC-0D3838D8C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188" y="1631951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7" name="Line 85">
              <a:extLst>
                <a:ext uri="{FF2B5EF4-FFF2-40B4-BE49-F238E27FC236}">
                  <a16:creationId xmlns:a16="http://schemas.microsoft.com/office/drawing/2014/main" id="{DCBEECC9-C8A9-47E3-935F-7B653D11D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4663" y="1597026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8" name="Line 86">
              <a:extLst>
                <a:ext uri="{FF2B5EF4-FFF2-40B4-BE49-F238E27FC236}">
                  <a16:creationId xmlns:a16="http://schemas.microsoft.com/office/drawing/2014/main" id="{9E1D9D14-5611-4C34-8C7A-3134D4238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4663" y="1631951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79" name="Line 87">
              <a:extLst>
                <a:ext uri="{FF2B5EF4-FFF2-40B4-BE49-F238E27FC236}">
                  <a16:creationId xmlns:a16="http://schemas.microsoft.com/office/drawing/2014/main" id="{776921FF-1A51-41F3-BE26-7FB5CC49A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2426" y="1562101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0" name="Line 88">
              <a:extLst>
                <a:ext uri="{FF2B5EF4-FFF2-40B4-BE49-F238E27FC236}">
                  <a16:creationId xmlns:a16="http://schemas.microsoft.com/office/drawing/2014/main" id="{AA7F843B-3EC3-4EE1-BA32-9985F4A2A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2426" y="1597026"/>
              <a:ext cx="34925" cy="0"/>
            </a:xfrm>
            <a:prstGeom prst="line">
              <a:avLst/>
            </a:pr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F60FB1-1072-491E-B233-36D7AAA9E609}"/>
              </a:ext>
            </a:extLst>
          </p:cNvPr>
          <p:cNvGrpSpPr/>
          <p:nvPr/>
        </p:nvGrpSpPr>
        <p:grpSpPr>
          <a:xfrm>
            <a:off x="11335875" y="4336357"/>
            <a:ext cx="768350" cy="717550"/>
            <a:chOff x="10067926" y="1362076"/>
            <a:chExt cx="384175" cy="358775"/>
          </a:xfrm>
        </p:grpSpPr>
        <p:sp>
          <p:nvSpPr>
            <p:cNvPr id="82" name="Freeform 118">
              <a:extLst>
                <a:ext uri="{FF2B5EF4-FFF2-40B4-BE49-F238E27FC236}">
                  <a16:creationId xmlns:a16="http://schemas.microsoft.com/office/drawing/2014/main" id="{BFDA8A58-A6CF-4BD2-9515-5D70C8175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701" y="1457326"/>
              <a:ext cx="152400" cy="158750"/>
            </a:xfrm>
            <a:custGeom>
              <a:avLst/>
              <a:gdLst>
                <a:gd name="T0" fmla="*/ 14 w 35"/>
                <a:gd name="T1" fmla="*/ 36 h 36"/>
                <a:gd name="T2" fmla="*/ 0 w 35"/>
                <a:gd name="T3" fmla="*/ 18 h 36"/>
                <a:gd name="T4" fmla="*/ 18 w 35"/>
                <a:gd name="T5" fmla="*/ 0 h 36"/>
                <a:gd name="T6" fmla="*/ 35 w 35"/>
                <a:gd name="T7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6">
                  <a:moveTo>
                    <a:pt x="14" y="36"/>
                  </a:moveTo>
                  <a:cubicBezTo>
                    <a:pt x="6" y="34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6" y="0"/>
                    <a:pt x="32" y="4"/>
                    <a:pt x="35" y="11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3" name="Freeform 119">
              <a:extLst>
                <a:ext uri="{FF2B5EF4-FFF2-40B4-BE49-F238E27FC236}">
                  <a16:creationId xmlns:a16="http://schemas.microsoft.com/office/drawing/2014/main" id="{98F346B6-0509-4373-BD2E-9D18C9BC5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2238" y="1663701"/>
              <a:ext cx="42863" cy="17463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4 h 4"/>
                <a:gd name="T4" fmla="*/ 10 w 1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7" y="2"/>
                    <a:pt x="10" y="0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4" name="Freeform 120">
              <a:extLst>
                <a:ext uri="{FF2B5EF4-FFF2-40B4-BE49-F238E27FC236}">
                  <a16:creationId xmlns:a16="http://schemas.microsoft.com/office/drawing/2014/main" id="{172F19B4-6115-412F-877F-2EAA8A17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1404938"/>
              <a:ext cx="38100" cy="14288"/>
            </a:xfrm>
            <a:custGeom>
              <a:avLst/>
              <a:gdLst>
                <a:gd name="T0" fmla="*/ 0 w 9"/>
                <a:gd name="T1" fmla="*/ 3 h 3"/>
                <a:gd name="T2" fmla="*/ 9 w 9"/>
                <a:gd name="T3" fmla="*/ 0 h 3"/>
                <a:gd name="T4" fmla="*/ 0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0" y="3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5" name="Freeform 121">
              <a:extLst>
                <a:ext uri="{FF2B5EF4-FFF2-40B4-BE49-F238E27FC236}">
                  <a16:creationId xmlns:a16="http://schemas.microsoft.com/office/drawing/2014/main" id="{FA852160-6058-4D43-B4DA-1AA52D02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466851"/>
              <a:ext cx="17463" cy="39688"/>
            </a:xfrm>
            <a:custGeom>
              <a:avLst/>
              <a:gdLst>
                <a:gd name="T0" fmla="*/ 0 w 4"/>
                <a:gd name="T1" fmla="*/ 9 h 9"/>
                <a:gd name="T2" fmla="*/ 4 w 4"/>
                <a:gd name="T3" fmla="*/ 0 h 9"/>
                <a:gd name="T4" fmla="*/ 0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1" y="6"/>
                    <a:pt x="0" y="9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6" name="Freeform 122">
              <a:extLst>
                <a:ext uri="{FF2B5EF4-FFF2-40B4-BE49-F238E27FC236}">
                  <a16:creationId xmlns:a16="http://schemas.microsoft.com/office/drawing/2014/main" id="{D1CDDE92-3C73-4299-90EB-3986A5E35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701" y="1663701"/>
              <a:ext cx="42863" cy="17463"/>
            </a:xfrm>
            <a:custGeom>
              <a:avLst/>
              <a:gdLst>
                <a:gd name="T0" fmla="*/ 10 w 10"/>
                <a:gd name="T1" fmla="*/ 4 h 4"/>
                <a:gd name="T2" fmla="*/ 0 w 10"/>
                <a:gd name="T3" fmla="*/ 0 h 4"/>
                <a:gd name="T4" fmla="*/ 10 w 10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6" y="3"/>
                    <a:pt x="10" y="4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7" name="Freeform 123">
              <a:extLst>
                <a:ext uri="{FF2B5EF4-FFF2-40B4-BE49-F238E27FC236}">
                  <a16:creationId xmlns:a16="http://schemas.microsoft.com/office/drawing/2014/main" id="{7E3A58FD-B5EC-4BA8-8085-E5EB23C0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2238" y="1401763"/>
              <a:ext cx="42863" cy="17463"/>
            </a:xfrm>
            <a:custGeom>
              <a:avLst/>
              <a:gdLst>
                <a:gd name="T0" fmla="*/ 0 w 10"/>
                <a:gd name="T1" fmla="*/ 0 h 4"/>
                <a:gd name="T2" fmla="*/ 10 w 10"/>
                <a:gd name="T3" fmla="*/ 4 h 4"/>
                <a:gd name="T4" fmla="*/ 0 w 1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3" y="1"/>
                    <a:pt x="0" y="0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8" name="Freeform 124">
              <a:extLst>
                <a:ext uri="{FF2B5EF4-FFF2-40B4-BE49-F238E27FC236}">
                  <a16:creationId xmlns:a16="http://schemas.microsoft.com/office/drawing/2014/main" id="{58DEF61F-0917-4ADF-9637-6F023A35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1" y="1466851"/>
              <a:ext cx="12700" cy="22225"/>
            </a:xfrm>
            <a:custGeom>
              <a:avLst/>
              <a:gdLst>
                <a:gd name="T0" fmla="*/ 3 w 3"/>
                <a:gd name="T1" fmla="*/ 5 h 5"/>
                <a:gd name="T2" fmla="*/ 0 w 3"/>
                <a:gd name="T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89" name="Freeform 125">
              <a:extLst>
                <a:ext uri="{FF2B5EF4-FFF2-40B4-BE49-F238E27FC236}">
                  <a16:creationId xmlns:a16="http://schemas.microsoft.com/office/drawing/2014/main" id="{44BEF5A1-AE2E-438F-83FF-00F4DEA7A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576388"/>
              <a:ext cx="17463" cy="39688"/>
            </a:xfrm>
            <a:custGeom>
              <a:avLst/>
              <a:gdLst>
                <a:gd name="T0" fmla="*/ 4 w 4"/>
                <a:gd name="T1" fmla="*/ 9 h 9"/>
                <a:gd name="T2" fmla="*/ 0 w 4"/>
                <a:gd name="T3" fmla="*/ 0 h 9"/>
                <a:gd name="T4" fmla="*/ 4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9"/>
                  </a:cubicBezTo>
                  <a:close/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0" name="Freeform 126">
              <a:extLst>
                <a:ext uri="{FF2B5EF4-FFF2-40B4-BE49-F238E27FC236}">
                  <a16:creationId xmlns:a16="http://schemas.microsoft.com/office/drawing/2014/main" id="{D5D3DC91-9D77-4457-A2E9-010C09F7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1362076"/>
              <a:ext cx="66675" cy="39688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6 h 9"/>
                <a:gd name="T4" fmla="*/ 8 w 15"/>
                <a:gd name="T5" fmla="*/ 0 h 9"/>
                <a:gd name="T6" fmla="*/ 7 w 15"/>
                <a:gd name="T7" fmla="*/ 0 h 9"/>
                <a:gd name="T8" fmla="*/ 0 w 15"/>
                <a:gd name="T9" fmla="*/ 6 h 9"/>
                <a:gd name="T10" fmla="*/ 0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2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1" name="Freeform 127">
              <a:extLst>
                <a:ext uri="{FF2B5EF4-FFF2-40B4-BE49-F238E27FC236}">
                  <a16:creationId xmlns:a16="http://schemas.microsoft.com/office/drawing/2014/main" id="{695E0CB4-4EED-469E-AAB8-F59FECD68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1681163"/>
              <a:ext cx="66675" cy="39688"/>
            </a:xfrm>
            <a:custGeom>
              <a:avLst/>
              <a:gdLst>
                <a:gd name="T0" fmla="*/ 0 w 15"/>
                <a:gd name="T1" fmla="*/ 0 h 9"/>
                <a:gd name="T2" fmla="*/ 0 w 15"/>
                <a:gd name="T3" fmla="*/ 3 h 9"/>
                <a:gd name="T4" fmla="*/ 7 w 15"/>
                <a:gd name="T5" fmla="*/ 9 h 9"/>
                <a:gd name="T6" fmla="*/ 8 w 15"/>
                <a:gd name="T7" fmla="*/ 9 h 9"/>
                <a:gd name="T8" fmla="*/ 15 w 15"/>
                <a:gd name="T9" fmla="*/ 3 h 9"/>
                <a:gd name="T10" fmla="*/ 15 w 1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3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9"/>
                    <a:pt x="15" y="7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2" name="Freeform 128">
              <a:extLst>
                <a:ext uri="{FF2B5EF4-FFF2-40B4-BE49-F238E27FC236}">
                  <a16:creationId xmlns:a16="http://schemas.microsoft.com/office/drawing/2014/main" id="{F6B44ABC-6A24-47E8-BFA0-4C0AE0BCF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1506538"/>
              <a:ext cx="39688" cy="69850"/>
            </a:xfrm>
            <a:custGeom>
              <a:avLst/>
              <a:gdLst>
                <a:gd name="T0" fmla="*/ 9 w 9"/>
                <a:gd name="T1" fmla="*/ 0 h 16"/>
                <a:gd name="T2" fmla="*/ 7 w 9"/>
                <a:gd name="T3" fmla="*/ 0 h 16"/>
                <a:gd name="T4" fmla="*/ 0 w 9"/>
                <a:gd name="T5" fmla="*/ 7 h 16"/>
                <a:gd name="T6" fmla="*/ 0 w 9"/>
                <a:gd name="T7" fmla="*/ 9 h 16"/>
                <a:gd name="T8" fmla="*/ 7 w 9"/>
                <a:gd name="T9" fmla="*/ 16 h 16"/>
                <a:gd name="T10" fmla="*/ 9 w 9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9" y="16"/>
                    <a:pt x="9" y="16"/>
                    <a:pt x="9" y="16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3" name="Freeform 129">
              <a:extLst>
                <a:ext uri="{FF2B5EF4-FFF2-40B4-BE49-F238E27FC236}">
                  <a16:creationId xmlns:a16="http://schemas.microsoft.com/office/drawing/2014/main" id="{7C3484DC-C077-465E-8F8D-84519119E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1620838"/>
              <a:ext cx="66675" cy="65088"/>
            </a:xfrm>
            <a:custGeom>
              <a:avLst/>
              <a:gdLst>
                <a:gd name="T0" fmla="*/ 0 w 15"/>
                <a:gd name="T1" fmla="*/ 10 h 15"/>
                <a:gd name="T2" fmla="*/ 2 w 15"/>
                <a:gd name="T3" fmla="*/ 12 h 15"/>
                <a:gd name="T4" fmla="*/ 11 w 15"/>
                <a:gd name="T5" fmla="*/ 12 h 15"/>
                <a:gd name="T6" fmla="*/ 12 w 15"/>
                <a:gd name="T7" fmla="*/ 11 h 15"/>
                <a:gd name="T8" fmla="*/ 12 w 15"/>
                <a:gd name="T9" fmla="*/ 1 h 15"/>
                <a:gd name="T10" fmla="*/ 11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0" y="10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4" y="15"/>
                    <a:pt x="9" y="15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5" y="8"/>
                    <a:pt x="15" y="4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4" name="Freeform 130">
              <a:extLst>
                <a:ext uri="{FF2B5EF4-FFF2-40B4-BE49-F238E27FC236}">
                  <a16:creationId xmlns:a16="http://schemas.microsoft.com/office/drawing/2014/main" id="{1557CA1C-9080-406B-A890-F3A190FA8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1397001"/>
              <a:ext cx="69850" cy="69850"/>
            </a:xfrm>
            <a:custGeom>
              <a:avLst/>
              <a:gdLst>
                <a:gd name="T0" fmla="*/ 16 w 16"/>
                <a:gd name="T1" fmla="*/ 5 h 16"/>
                <a:gd name="T2" fmla="*/ 13 w 16"/>
                <a:gd name="T3" fmla="*/ 3 h 16"/>
                <a:gd name="T4" fmla="*/ 4 w 16"/>
                <a:gd name="T5" fmla="*/ 3 h 16"/>
                <a:gd name="T6" fmla="*/ 3 w 16"/>
                <a:gd name="T7" fmla="*/ 4 h 16"/>
                <a:gd name="T8" fmla="*/ 3 w 16"/>
                <a:gd name="T9" fmla="*/ 14 h 16"/>
                <a:gd name="T10" fmla="*/ 5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1" y="0"/>
                    <a:pt x="6" y="0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7"/>
                    <a:pt x="0" y="11"/>
                    <a:pt x="3" y="14"/>
                  </a:cubicBezTo>
                  <a:cubicBezTo>
                    <a:pt x="5" y="16"/>
                    <a:pt x="5" y="16"/>
                    <a:pt x="5" y="16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5" name="Freeform 131">
              <a:extLst>
                <a:ext uri="{FF2B5EF4-FFF2-40B4-BE49-F238E27FC236}">
                  <a16:creationId xmlns:a16="http://schemas.microsoft.com/office/drawing/2014/main" id="{F264F4E0-856E-4EE7-BDAD-E3FD39655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101" y="1397001"/>
              <a:ext cx="66675" cy="69850"/>
            </a:xfrm>
            <a:custGeom>
              <a:avLst/>
              <a:gdLst>
                <a:gd name="T0" fmla="*/ 10 w 15"/>
                <a:gd name="T1" fmla="*/ 16 h 16"/>
                <a:gd name="T2" fmla="*/ 12 w 15"/>
                <a:gd name="T3" fmla="*/ 14 h 16"/>
                <a:gd name="T4" fmla="*/ 12 w 15"/>
                <a:gd name="T5" fmla="*/ 4 h 16"/>
                <a:gd name="T6" fmla="*/ 11 w 15"/>
                <a:gd name="T7" fmla="*/ 3 h 16"/>
                <a:gd name="T8" fmla="*/ 2 w 15"/>
                <a:gd name="T9" fmla="*/ 3 h 16"/>
                <a:gd name="T10" fmla="*/ 0 w 15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0" y="16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5" y="11"/>
                    <a:pt x="15" y="7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0"/>
                    <a:pt x="4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6" name="Freeform 132">
              <a:extLst>
                <a:ext uri="{FF2B5EF4-FFF2-40B4-BE49-F238E27FC236}">
                  <a16:creationId xmlns:a16="http://schemas.microsoft.com/office/drawing/2014/main" id="{05303E9C-18EE-445D-AEB1-AF20534FD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1616076"/>
              <a:ext cx="65088" cy="69850"/>
            </a:xfrm>
            <a:custGeom>
              <a:avLst/>
              <a:gdLst>
                <a:gd name="T0" fmla="*/ 5 w 15"/>
                <a:gd name="T1" fmla="*/ 0 h 16"/>
                <a:gd name="T2" fmla="*/ 3 w 15"/>
                <a:gd name="T3" fmla="*/ 2 h 16"/>
                <a:gd name="T4" fmla="*/ 3 w 15"/>
                <a:gd name="T5" fmla="*/ 12 h 16"/>
                <a:gd name="T6" fmla="*/ 4 w 15"/>
                <a:gd name="T7" fmla="*/ 13 h 16"/>
                <a:gd name="T8" fmla="*/ 13 w 15"/>
                <a:gd name="T9" fmla="*/ 13 h 16"/>
                <a:gd name="T10" fmla="*/ 15 w 15"/>
                <a:gd name="T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5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5"/>
                    <a:pt x="0" y="9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6"/>
                    <a:pt x="11" y="16"/>
                    <a:pt x="13" y="13"/>
                  </a:cubicBezTo>
                  <a:cubicBezTo>
                    <a:pt x="15" y="11"/>
                    <a:pt x="15" y="11"/>
                    <a:pt x="15" y="11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7" name="Freeform 133">
              <a:extLst>
                <a:ext uri="{FF2B5EF4-FFF2-40B4-BE49-F238E27FC236}">
                  <a16:creationId xmlns:a16="http://schemas.microsoft.com/office/drawing/2014/main" id="{59338C17-A2D7-4D32-8231-9EB2BC37D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463" y="1493838"/>
              <a:ext cx="147638" cy="134938"/>
            </a:xfrm>
            <a:custGeom>
              <a:avLst/>
              <a:gdLst>
                <a:gd name="T0" fmla="*/ 0 w 93"/>
                <a:gd name="T1" fmla="*/ 38 h 85"/>
                <a:gd name="T2" fmla="*/ 93 w 93"/>
                <a:gd name="T3" fmla="*/ 0 h 85"/>
                <a:gd name="T4" fmla="*/ 93 w 93"/>
                <a:gd name="T5" fmla="*/ 44 h 85"/>
                <a:gd name="T6" fmla="*/ 0 w 93"/>
                <a:gd name="T7" fmla="*/ 85 h 85"/>
                <a:gd name="T8" fmla="*/ 0 w 93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5">
                  <a:moveTo>
                    <a:pt x="0" y="38"/>
                  </a:moveTo>
                  <a:lnTo>
                    <a:pt x="93" y="0"/>
                  </a:lnTo>
                  <a:lnTo>
                    <a:pt x="93" y="44"/>
                  </a:lnTo>
                  <a:lnTo>
                    <a:pt x="0" y="85"/>
                  </a:lnTo>
                  <a:lnTo>
                    <a:pt x="0" y="85"/>
                  </a:ln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8" name="Freeform 134">
              <a:extLst>
                <a:ext uri="{FF2B5EF4-FFF2-40B4-BE49-F238E27FC236}">
                  <a16:creationId xmlns:a16="http://schemas.microsoft.com/office/drawing/2014/main" id="{5FA86AC9-87F6-4F64-B55A-D795B377B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1489076"/>
              <a:ext cx="88900" cy="122238"/>
            </a:xfrm>
            <a:custGeom>
              <a:avLst/>
              <a:gdLst>
                <a:gd name="T0" fmla="*/ 10 w 20"/>
                <a:gd name="T1" fmla="*/ 28 h 28"/>
                <a:gd name="T2" fmla="*/ 2 w 20"/>
                <a:gd name="T3" fmla="*/ 11 h 28"/>
                <a:gd name="T4" fmla="*/ 5 w 20"/>
                <a:gd name="T5" fmla="*/ 2 h 28"/>
                <a:gd name="T6" fmla="*/ 6 w 20"/>
                <a:gd name="T7" fmla="*/ 1 h 28"/>
                <a:gd name="T8" fmla="*/ 15 w 20"/>
                <a:gd name="T9" fmla="*/ 5 h 28"/>
                <a:gd name="T10" fmla="*/ 20 w 20"/>
                <a:gd name="T1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8">
                  <a:moveTo>
                    <a:pt x="10" y="28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3" y="1"/>
                    <a:pt x="15" y="5"/>
                  </a:cubicBezTo>
                  <a:cubicBezTo>
                    <a:pt x="20" y="15"/>
                    <a:pt x="20" y="15"/>
                    <a:pt x="20" y="15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99" name="Freeform 135">
              <a:extLst>
                <a:ext uri="{FF2B5EF4-FFF2-40B4-BE49-F238E27FC236}">
                  <a16:creationId xmlns:a16="http://schemas.microsoft.com/office/drawing/2014/main" id="{99E5891D-DFFB-48F9-96A9-59D43A6FF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13" y="1611313"/>
              <a:ext cx="44450" cy="26988"/>
            </a:xfrm>
            <a:custGeom>
              <a:avLst/>
              <a:gdLst>
                <a:gd name="T0" fmla="*/ 10 w 10"/>
                <a:gd name="T1" fmla="*/ 4 h 6"/>
                <a:gd name="T2" fmla="*/ 10 w 10"/>
                <a:gd name="T3" fmla="*/ 4 h 6"/>
                <a:gd name="T4" fmla="*/ 0 w 10"/>
                <a:gd name="T5" fmla="*/ 1 h 6"/>
                <a:gd name="T6" fmla="*/ 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6"/>
                    <a:pt x="2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74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hangingPunct="1">
                <a:defRPr/>
              </a:pPr>
              <a:endParaRPr lang="en-IN" sz="3600" kern="1200">
                <a:solidFill>
                  <a:prstClr val="black"/>
                </a:solidFill>
                <a:latin typeface="Arial" panose="020B060402020202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6021F90-CBC0-F008-8C98-2D5768EE2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0310" y="4116750"/>
            <a:ext cx="898294" cy="1048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1CF1A-A2F7-D1CB-4424-7BDA100BC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213" y="4038428"/>
            <a:ext cx="865082" cy="846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55EF6-BB31-0B38-5959-91F1EC55F60D}"/>
              </a:ext>
            </a:extLst>
          </p:cNvPr>
          <p:cNvSpPr txBox="1"/>
          <p:nvPr/>
        </p:nvSpPr>
        <p:spPr>
          <a:xfrm>
            <a:off x="-75306" y="1255265"/>
            <a:ext cx="7077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7200" kern="1200" dirty="0">
                <a:solidFill>
                  <a:srgbClr val="3776C3"/>
                </a:solidFill>
                <a:latin typeface="Arial" panose="020B0604020202020204"/>
              </a:rPr>
              <a:t>Local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676BF-DCF7-7DFA-D868-B9400F5E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0089" y="8590053"/>
            <a:ext cx="467658" cy="566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AA6CB-40AA-E7B9-BCFC-C620A1FB8625}"/>
              </a:ext>
            </a:extLst>
          </p:cNvPr>
          <p:cNvSpPr txBox="1"/>
          <p:nvPr/>
        </p:nvSpPr>
        <p:spPr>
          <a:xfrm>
            <a:off x="9831844" y="870846"/>
            <a:ext cx="8943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7200" kern="1200" dirty="0">
                <a:solidFill>
                  <a:srgbClr val="E05A64"/>
                </a:solidFill>
                <a:latin typeface="Arial" panose="020B0604020202020204"/>
              </a:rPr>
              <a:t>Python/Hadoop/Hive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304733A-547A-F475-5E9F-F45BE8A64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019" y="9466888"/>
            <a:ext cx="867230" cy="84837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7452B145-5C73-42F1-AB7B-06857B2F3C61}"/>
              </a:ext>
            </a:extLst>
          </p:cNvPr>
          <p:cNvSpPr txBox="1"/>
          <p:nvPr/>
        </p:nvSpPr>
        <p:spPr>
          <a:xfrm>
            <a:off x="2058791" y="8470888"/>
            <a:ext cx="4210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Charts,</a:t>
            </a:r>
          </a:p>
          <a:p>
            <a:pPr defTabSz="1828800" hangingPunct="1"/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&amp; Visuals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86A5EEA-7745-6E32-B91A-7427C148E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20000">
            <a:off x="6175132" y="7668856"/>
            <a:ext cx="2573950" cy="2911816"/>
          </a:xfrm>
          <a:prstGeom prst="rect">
            <a:avLst/>
          </a:prstGeom>
        </p:spPr>
      </p:pic>
      <p:sp>
        <p:nvSpPr>
          <p:cNvPr id="145" name="Chevron 24">
            <a:extLst>
              <a:ext uri="{FF2B5EF4-FFF2-40B4-BE49-F238E27FC236}">
                <a16:creationId xmlns:a16="http://schemas.microsoft.com/office/drawing/2014/main" id="{AF93E1BE-5D6F-4648-9C7D-1D623C17F22A}"/>
              </a:ext>
            </a:extLst>
          </p:cNvPr>
          <p:cNvSpPr/>
          <p:nvPr/>
        </p:nvSpPr>
        <p:spPr>
          <a:xfrm flipH="1">
            <a:off x="7471320" y="7485309"/>
            <a:ext cx="5255896" cy="3095360"/>
          </a:xfrm>
          <a:prstGeom prst="chevron">
            <a:avLst>
              <a:gd name="adj" fmla="val 207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bIns="182880" rtlCol="0" anchor="ctr" anchorCtr="0"/>
          <a:lstStyle/>
          <a:p>
            <a:pPr defTabSz="1828800" hangingPunct="1">
              <a:lnSpc>
                <a:spcPct val="90000"/>
              </a:lnSpc>
              <a:spcBef>
                <a:spcPct val="0"/>
              </a:spcBef>
              <a:defRPr/>
            </a:pPr>
            <a:endParaRPr lang="en-IN" sz="2100" kern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33F2EB-9373-4533-B536-DA8197348F96}"/>
              </a:ext>
            </a:extLst>
          </p:cNvPr>
          <p:cNvSpPr/>
          <p:nvPr/>
        </p:nvSpPr>
        <p:spPr>
          <a:xfrm>
            <a:off x="7633522" y="8254223"/>
            <a:ext cx="1536700" cy="1536700"/>
          </a:xfrm>
          <a:prstGeom prst="ellipse">
            <a:avLst/>
          </a:prstGeom>
          <a:solidFill>
            <a:srgbClr val="640815"/>
          </a:solidFill>
          <a:ln>
            <a:solidFill>
              <a:srgbClr val="590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defRPr/>
            </a:pPr>
            <a:endParaRPr lang="en-IN" sz="3600" kern="120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62822-D253-32A5-6920-D826D3A29F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9631" y="8752549"/>
            <a:ext cx="877900" cy="5608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BB6FF02-E138-4D52-BC99-BDFE527C202D}"/>
              </a:ext>
            </a:extLst>
          </p:cNvPr>
          <p:cNvSpPr/>
          <p:nvPr/>
        </p:nvSpPr>
        <p:spPr>
          <a:xfrm>
            <a:off x="9183409" y="8053299"/>
            <a:ext cx="341983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4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 Results</a:t>
            </a:r>
            <a:endParaRPr lang="en-IN" sz="6400" kern="1200" dirty="0">
              <a:solidFill>
                <a:prstClr val="white">
                  <a:lumMod val="8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349807-3828-D01E-0A83-3726168030CD}"/>
              </a:ext>
            </a:extLst>
          </p:cNvPr>
          <p:cNvSpPr txBox="1"/>
          <p:nvPr/>
        </p:nvSpPr>
        <p:spPr>
          <a:xfrm>
            <a:off x="2182962" y="12590092"/>
            <a:ext cx="7176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sz="7200" kern="1200" dirty="0">
                <a:solidFill>
                  <a:srgbClr val="FFC000"/>
                </a:solidFill>
                <a:latin typeface="Arial" panose="020B0604020202020204"/>
              </a:rPr>
              <a:t>Tableau</a:t>
            </a:r>
          </a:p>
        </p:txBody>
      </p:sp>
      <p:sp>
        <p:nvSpPr>
          <p:cNvPr id="6" name="Workflow.">
            <a:extLst>
              <a:ext uri="{FF2B5EF4-FFF2-40B4-BE49-F238E27FC236}">
                <a16:creationId xmlns:a16="http://schemas.microsoft.com/office/drawing/2014/main" id="{79719630-0AA2-01B2-B325-8913C46C9366}"/>
              </a:ext>
            </a:extLst>
          </p:cNvPr>
          <p:cNvSpPr txBox="1">
            <a:spLocks/>
          </p:cNvSpPr>
          <p:nvPr/>
        </p:nvSpPr>
        <p:spPr>
          <a:xfrm>
            <a:off x="3239" y="-28935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2364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3C1DD-DAF7-755B-333B-284DBF04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441884" y="1565544"/>
            <a:ext cx="23188699" cy="997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Python utilized to clean enter error issue with the California registrations csv - Vehicle Id column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Organized csv into folders according to data format (CA in ev1, WI,WA,FL in ev2, rest in ev3)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Transferred files to Linux server, upload to HDFS and make directories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Create and insert data into external tables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Create tables with necessary variables from external tables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Kept appropriate column name, data types and order for UNION JOIN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9988687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ial"/>
                <a:cs typeface="Arial"/>
              </a:rPr>
              <a:t>Data Engineering Process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D8DBD-561D-4CFF-A08A-CB5B8B81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3" y="14329833"/>
            <a:ext cx="18059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oup of blue and pink blocks&#10;&#10;Description automatically generated">
            <a:extLst>
              <a:ext uri="{FF2B5EF4-FFF2-40B4-BE49-F238E27FC236}">
                <a16:creationId xmlns:a16="http://schemas.microsoft.com/office/drawing/2014/main" id="{EE0C1499-2758-BF35-E91C-BAF679B1B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354" y="8095670"/>
            <a:ext cx="6195113" cy="5616902"/>
          </a:xfrm>
          <a:prstGeom prst="rect">
            <a:avLst/>
          </a:prstGeom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F05501A4-2EA1-9BC5-5B7D-80586DF69B7B}"/>
              </a:ext>
            </a:extLst>
          </p:cNvPr>
          <p:cNvSpPr/>
          <p:nvPr/>
        </p:nvSpPr>
        <p:spPr>
          <a:xfrm>
            <a:off x="246378" y="2032311"/>
            <a:ext cx="15138401" cy="653516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C82A6839-84EB-86F0-E411-2988179F8D1C}"/>
              </a:ext>
            </a:extLst>
          </p:cNvPr>
          <p:cNvSpPr/>
          <p:nvPr/>
        </p:nvSpPr>
        <p:spPr>
          <a:xfrm rot="5400000">
            <a:off x="-2760194" y="5901992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3EDC3-E81B-7598-9ABB-C540357C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"/>
            <a:ext cx="24384000" cy="1370914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441884" y="1565544"/>
            <a:ext cx="23188699" cy="997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Extracted data from </a:t>
            </a:r>
            <a:r>
              <a:rPr lang="en-US" sz="4400" dirty="0" err="1">
                <a:latin typeface="Arial"/>
                <a:cs typeface="Arial"/>
              </a:rPr>
              <a:t>registration_valid_date</a:t>
            </a:r>
            <a:r>
              <a:rPr lang="en-US" sz="4400" dirty="0">
                <a:latin typeface="Arial"/>
                <a:cs typeface="Arial"/>
              </a:rPr>
              <a:t> =&gt;  </a:t>
            </a:r>
            <a:r>
              <a:rPr lang="en-US" sz="4400" dirty="0" err="1">
                <a:latin typeface="Arial"/>
                <a:cs typeface="Arial"/>
              </a:rPr>
              <a:t>r_year</a:t>
            </a:r>
            <a:r>
              <a:rPr lang="en-US" sz="4400" dirty="0">
                <a:latin typeface="Arial"/>
                <a:cs typeface="Arial"/>
              </a:rPr>
              <a:t>, </a:t>
            </a:r>
            <a:r>
              <a:rPr lang="en-US" sz="4400" dirty="0" err="1">
                <a:latin typeface="Arial"/>
                <a:cs typeface="Arial"/>
              </a:rPr>
              <a:t>state_abbreviation</a:t>
            </a:r>
            <a:r>
              <a:rPr lang="en-US" sz="4400" dirty="0">
                <a:latin typeface="Arial"/>
                <a:cs typeface="Arial"/>
              </a:rPr>
              <a:t> =&gt; state, and make / model were taken from </a:t>
            </a:r>
            <a:r>
              <a:rPr lang="en-US" sz="4400" dirty="0" err="1">
                <a:latin typeface="Arial"/>
                <a:cs typeface="Arial"/>
              </a:rPr>
              <a:t>vehicle_name</a:t>
            </a: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Summarized tables and grouped data by </a:t>
            </a:r>
            <a:r>
              <a:rPr lang="en-US" sz="4400" dirty="0" err="1">
                <a:latin typeface="Arial"/>
                <a:cs typeface="Arial"/>
              </a:rPr>
              <a:t>r_year</a:t>
            </a:r>
            <a:r>
              <a:rPr lang="en-US" sz="4400" dirty="0">
                <a:latin typeface="Arial"/>
                <a:cs typeface="Arial"/>
              </a:rPr>
              <a:t>, state, make and model to sum of registered vehicles count.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Combined all summary tables into a single comprehensive table using UNION ALL function to output  </a:t>
            </a:r>
            <a:r>
              <a:rPr lang="en-US" sz="4400" dirty="0" err="1">
                <a:latin typeface="Arial"/>
                <a:cs typeface="Arial"/>
              </a:rPr>
              <a:t>all_vehicles_sum</a:t>
            </a: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Standardized table with UPPER(make) (model) to convert the fields to uppercase for consistency to output </a:t>
            </a:r>
            <a:r>
              <a:rPr lang="en-US" sz="4400" dirty="0" err="1">
                <a:latin typeface="Arial"/>
                <a:cs typeface="Arial"/>
              </a:rPr>
              <a:t>all_veh</a:t>
            </a: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"/>
                <a:cs typeface="Arial"/>
              </a:rPr>
              <a:t>Exported final output into HDFS -&gt; Linux system -&gt; Local Computer for Tableau analysis as a csv file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Arial"/>
              <a:cs typeface="Arial"/>
            </a:endParaRPr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9988687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rial"/>
                <a:cs typeface="Arial"/>
              </a:rPr>
              <a:t>Data Engineering Process </a:t>
            </a:r>
          </a:p>
        </p:txBody>
      </p:sp>
      <p:pic>
        <p:nvPicPr>
          <p:cNvPr id="5" name="Picture 4" descr="A yellow cube on a black background&#10;&#10;Description automatically generated">
            <a:extLst>
              <a:ext uri="{FF2B5EF4-FFF2-40B4-BE49-F238E27FC236}">
                <a16:creationId xmlns:a16="http://schemas.microsoft.com/office/drawing/2014/main" id="{D8BCE5FF-237C-ACE2-2831-C77866A97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452" y="10008871"/>
            <a:ext cx="3274372" cy="3274372"/>
          </a:xfrm>
          <a:prstGeom prst="rect">
            <a:avLst/>
          </a:prstGeom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1D697947-EDBD-66E2-4BC2-966809F9306D}"/>
              </a:ext>
            </a:extLst>
          </p:cNvPr>
          <p:cNvSpPr/>
          <p:nvPr/>
        </p:nvSpPr>
        <p:spPr>
          <a:xfrm>
            <a:off x="441883" y="2101972"/>
            <a:ext cx="15194357" cy="641228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86EB55E6-CC15-65C9-8A5C-F12970C62E37}"/>
              </a:ext>
            </a:extLst>
          </p:cNvPr>
          <p:cNvSpPr/>
          <p:nvPr/>
        </p:nvSpPr>
        <p:spPr>
          <a:xfrm rot="5400000">
            <a:off x="-2778087" y="5901992"/>
            <a:ext cx="6013144" cy="590510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 w="12700" cap="flat">
            <a:noFill/>
            <a:miter lim="400000"/>
          </a:ln>
          <a:effectLst/>
          <a:scene3d>
            <a:camera prst="orthographicFront">
              <a:rot lat="0" lon="180000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938215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SB Color 1">
      <a:dk1>
        <a:sysClr val="windowText" lastClr="000000"/>
      </a:dk1>
      <a:lt1>
        <a:sysClr val="window" lastClr="FFFFFF"/>
      </a:lt1>
      <a:dk2>
        <a:srgbClr val="3D4A65"/>
      </a:dk2>
      <a:lt2>
        <a:srgbClr val="E7E6E6"/>
      </a:lt2>
      <a:accent1>
        <a:srgbClr val="3776C3"/>
      </a:accent1>
      <a:accent2>
        <a:srgbClr val="16BA9B"/>
      </a:accent2>
      <a:accent3>
        <a:srgbClr val="74C042"/>
      </a:accent3>
      <a:accent4>
        <a:srgbClr val="EBB213"/>
      </a:accent4>
      <a:accent5>
        <a:srgbClr val="F7881F"/>
      </a:accent5>
      <a:accent6>
        <a:srgbClr val="ED2541"/>
      </a:accent6>
      <a:hlink>
        <a:srgbClr val="FCE70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82C487A775245A03103909ECB1DD1" ma:contentTypeVersion="8" ma:contentTypeDescription="Create a new document." ma:contentTypeScope="" ma:versionID="358b986d252c4a5e9e68158f632e7fa2">
  <xsd:schema xmlns:xsd="http://www.w3.org/2001/XMLSchema" xmlns:xs="http://www.w3.org/2001/XMLSchema" xmlns:p="http://schemas.microsoft.com/office/2006/metadata/properties" xmlns:ns2="b760afcb-67e8-47e7-8603-c7764f19b2e8" targetNamespace="http://schemas.microsoft.com/office/2006/metadata/properties" ma:root="true" ma:fieldsID="31b5a86005c349fdd4f3315680e0b682" ns2:_="">
    <xsd:import namespace="b760afcb-67e8-47e7-8603-c7764f19b2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0afcb-67e8-47e7-8603-c7764f19b2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A6A3A-47D8-40D9-BFDE-7144E7D278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60afcb-67e8-47e7-8603-c7764f19b2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27A2E-CC01-404C-A150-FB158EEB4B45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760afcb-67e8-47e7-8603-c7764f19b2e8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B9C1A84-51EB-482D-AD99-D06350E529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1449</Words>
  <Application>Microsoft Office PowerPoint</Application>
  <PresentationFormat>Custom</PresentationFormat>
  <Paragraphs>258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Futura Bk BT</vt:lpstr>
      <vt:lpstr>Helvetica Neue</vt:lpstr>
      <vt:lpstr>Helvetica Neue Medium</vt:lpstr>
      <vt:lpstr>Arial</vt:lpstr>
      <vt:lpstr>Calibri</vt:lpstr>
      <vt:lpstr>Roboto Condensed</vt:lpstr>
      <vt:lpstr>Roboto Light</vt:lpstr>
      <vt:lpstr>Times New Roman</vt:lpstr>
      <vt:lpstr>Wingdings</vt:lpstr>
      <vt:lpstr>21_BasicWhite</vt:lpstr>
      <vt:lpstr>4_Office Theme</vt:lpstr>
      <vt:lpstr>CIS 5200: Team 1 </vt:lpstr>
      <vt:lpstr>Agenda</vt:lpstr>
      <vt:lpstr>Introduction</vt:lpstr>
      <vt:lpstr>PowerPoint Presentation</vt:lpstr>
      <vt:lpstr>Hadoop Cluster Specifications</vt:lpstr>
      <vt:lpstr>Workflow &amp; Implementation</vt:lpstr>
      <vt:lpstr>PowerPoint Presentation</vt:lpstr>
      <vt:lpstr>Data Engineering Process </vt:lpstr>
      <vt:lpstr>Data Engineering Process </vt:lpstr>
      <vt:lpstr>Data Engineering Process</vt:lpstr>
      <vt:lpstr>Tableau Data Set</vt:lpstr>
      <vt:lpstr>Analysis &amp; Visualization</vt:lpstr>
      <vt:lpstr>Analysis &amp; Visualization</vt:lpstr>
      <vt:lpstr>Analysis &amp; Visualization</vt:lpstr>
      <vt:lpstr>Analysis &amp; Visualization</vt:lpstr>
      <vt:lpstr>Analysis &amp; Visualization</vt:lpstr>
      <vt:lpstr>Analysis &amp; Visualization</vt:lpstr>
      <vt:lpstr>Conclusion - Observations</vt:lpstr>
      <vt:lpstr>Recommendations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dc:creator>Jae Lee</dc:creator>
  <cp:lastModifiedBy>Lee, Jae Hoon</cp:lastModifiedBy>
  <cp:revision>54</cp:revision>
  <cp:lastPrinted>2021-05-03T03:23:16Z</cp:lastPrinted>
  <dcterms:modified xsi:type="dcterms:W3CDTF">2024-11-16T00:05:01Z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0x010100FDB82C487A775245A03103909ECB1DD1</vt:lpwstr>
  </property>
</Properties>
</file>